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7" r:id="rId4"/>
    <p:sldId id="264" r:id="rId5"/>
    <p:sldId id="265" r:id="rId6"/>
    <p:sldId id="258" r:id="rId7"/>
    <p:sldId id="267" r:id="rId8"/>
    <p:sldId id="266" r:id="rId9"/>
    <p:sldId id="259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PE Options at The Hollins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>
                <a:solidFill>
                  <a:schemeClr val="bg1"/>
                </a:solidFill>
              </a:rPr>
              <a:t>Discover Your Potential Through Sport!</a:t>
            </a:r>
          </a:p>
        </p:txBody>
      </p:sp>
      <p:pic>
        <p:nvPicPr>
          <p:cNvPr id="4" name="Picture 3" descr="5121b0637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16" y="319514"/>
            <a:ext cx="3109675" cy="973258"/>
          </a:xfrm>
          <a:prstGeom prst="rect">
            <a:avLst/>
          </a:prstGeom>
        </p:spPr>
      </p:pic>
      <p:pic>
        <p:nvPicPr>
          <p:cNvPr id="5" name="Picture 4" descr="6e6db55e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2131" y="224919"/>
            <a:ext cx="1267549" cy="1267549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A83C3CC5-3D6A-459B-8F0A-76BACDF3AF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97"/>
    </mc:Choice>
    <mc:Fallback>
      <p:transition spd="slow" advTm="21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800" dirty="0"/>
              <a:t>Your Next Steps After Year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/>
              <a:t>A-level PE for aspiring sports scientists or teachers.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dirty="0"/>
              <a:t>BTEC Level 3 Sport for practical and applied learning.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dirty="0"/>
              <a:t>Sports apprenticeships for hands-on experience.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dirty="0"/>
              <a:t>College sport academies for performance-focused pathways!</a:t>
            </a:r>
          </a:p>
        </p:txBody>
      </p:sp>
      <p:pic>
        <p:nvPicPr>
          <p:cNvPr id="4" name="Picture 3" descr="5121b0637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14" y="448936"/>
            <a:ext cx="1371600" cy="429279"/>
          </a:xfrm>
          <a:prstGeom prst="rect">
            <a:avLst/>
          </a:prstGeom>
        </p:spPr>
      </p:pic>
      <p:pic>
        <p:nvPicPr>
          <p:cNvPr id="5" name="Picture 4" descr="6e6db55e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4158" y="92076"/>
            <a:ext cx="1325562" cy="1325562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6E2B53E-0BC6-4E51-ABCD-B3C6663BF5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Exciting Future 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958"/>
            <a:ext cx="4009697" cy="421522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dirty="0"/>
              <a:t>PE teacher, sports coach or fitness instructor.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dirty="0"/>
              <a:t>Physiotherapist, sports therapist, or personal trainer.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dirty="0"/>
              <a:t>Sports journalism, officiating, performance analysis.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dirty="0"/>
              <a:t>Outdoor education, public services and many more!</a:t>
            </a:r>
          </a:p>
        </p:txBody>
      </p:sp>
      <p:pic>
        <p:nvPicPr>
          <p:cNvPr id="4" name="Picture 3" descr="5121b0637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35" y="517197"/>
            <a:ext cx="1371600" cy="429279"/>
          </a:xfrm>
          <a:prstGeom prst="rect">
            <a:avLst/>
          </a:prstGeom>
        </p:spPr>
      </p:pic>
      <p:pic>
        <p:nvPicPr>
          <p:cNvPr id="5" name="Picture 4" descr="6e6db55e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137319"/>
            <a:ext cx="914400" cy="9144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1609972-40BD-4205-BA97-EABBC91FB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629110D-3A24-4858-B5F8-FFF3C2F0D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6D6C759-1CA9-4FD5-99CB-9CAB97C18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30" name="Picture 6" descr="Working in sport and leisure">
            <a:extLst>
              <a:ext uri="{FF2B5EF4-FFF2-40B4-BE49-F238E27FC236}">
                <a16:creationId xmlns:a16="http://schemas.microsoft.com/office/drawing/2014/main" id="{1A0C5064-1ABD-4A0D-9BEB-9011B8471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/>
          <a:stretch/>
        </p:blipFill>
        <p:spPr bwMode="auto">
          <a:xfrm>
            <a:off x="4372303" y="2146737"/>
            <a:ext cx="4698123" cy="339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E4BC4131-C122-4977-8E23-815301CED4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20"/>
    </mc:Choice>
    <mc:Fallback>
      <p:transition spd="slow" advTm="13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841" y="593834"/>
            <a:ext cx="7688317" cy="1143000"/>
          </a:xfrm>
        </p:spPr>
        <p:txBody>
          <a:bodyPr>
            <a:normAutofit/>
          </a:bodyPr>
          <a:lstStyle/>
          <a:p>
            <a:r>
              <a:rPr sz="4000" dirty="0"/>
              <a:t>Which Pathway I</a:t>
            </a:r>
            <a:r>
              <a:rPr lang="en-GB" sz="4000" dirty="0"/>
              <a:t>S</a:t>
            </a:r>
            <a:r>
              <a:rPr sz="4000" dirty="0"/>
              <a:t> </a:t>
            </a:r>
            <a:r>
              <a:rPr lang="en-GB" sz="4000" dirty="0"/>
              <a:t>Y</a:t>
            </a:r>
            <a:r>
              <a:rPr sz="4000" dirty="0"/>
              <a:t>OUR Perfect Fit?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17" y="173683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GCSE PE – ideal for pupils who love science, analysis and performing at a high level.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dirty="0"/>
              <a:t>Sports Studies – ideal for pupils who enjoy practical learning and leading others.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dirty="0"/>
              <a:t>Both courses develop confidence, teamwork and leadership – skills that last a lifetime!</a:t>
            </a:r>
          </a:p>
        </p:txBody>
      </p:sp>
      <p:pic>
        <p:nvPicPr>
          <p:cNvPr id="4" name="Picture 3" descr="5121b0637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55" y="374762"/>
            <a:ext cx="1371600" cy="429279"/>
          </a:xfrm>
          <a:prstGeom prst="rect">
            <a:avLst/>
          </a:prstGeom>
        </p:spPr>
      </p:pic>
      <p:pic>
        <p:nvPicPr>
          <p:cNvPr id="5" name="Picture 4" descr="6e6db55e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386" y="27098"/>
            <a:ext cx="914400" cy="9144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233AF1C-7FE7-4852-9D8D-14CBAA29E0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85"/>
    </mc:Choice>
    <mc:Fallback>
      <p:transition spd="slow" advTm="20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917" y="328082"/>
            <a:ext cx="8229600" cy="1143000"/>
          </a:xfrm>
        </p:spPr>
        <p:txBody>
          <a:bodyPr>
            <a:normAutofit/>
          </a:bodyPr>
          <a:lstStyle/>
          <a:p>
            <a:r>
              <a:rPr sz="4000" dirty="0"/>
              <a:t>Why Choose a Sports 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dirty="0"/>
              <a:t>Choosing a sports course offers incredible benefits for pupils and reassurance for parents:</a:t>
            </a:r>
          </a:p>
          <a:p>
            <a:endParaRPr lang="en-GB" dirty="0"/>
          </a:p>
          <a:p>
            <a:r>
              <a:rPr dirty="0"/>
              <a:t>Builds confidence and resilience through physical challenges.</a:t>
            </a:r>
          </a:p>
          <a:p>
            <a:endParaRPr lang="en-GB" dirty="0"/>
          </a:p>
          <a:p>
            <a:r>
              <a:rPr dirty="0"/>
              <a:t> Promotes health, fitness, and lifelong well-being habits.</a:t>
            </a:r>
          </a:p>
          <a:p>
            <a:endParaRPr lang="en-GB" dirty="0"/>
          </a:p>
          <a:p>
            <a:r>
              <a:rPr dirty="0"/>
              <a:t> Develops teamwork, leadership, and communication skills.</a:t>
            </a:r>
          </a:p>
          <a:p>
            <a:endParaRPr lang="en-GB" dirty="0"/>
          </a:p>
          <a:p>
            <a:r>
              <a:rPr dirty="0"/>
              <a:t> Opens doors to exciting careers in sport, health, and education.</a:t>
            </a:r>
          </a:p>
          <a:p>
            <a:endParaRPr lang="en-GB" dirty="0"/>
          </a:p>
          <a:p>
            <a:r>
              <a:rPr dirty="0"/>
              <a:t> Encourages discipline, motivation, and goal-setting — skills that last a lifetime.</a:t>
            </a:r>
          </a:p>
        </p:txBody>
      </p:sp>
      <p:pic>
        <p:nvPicPr>
          <p:cNvPr id="5" name="Picture 4" descr="6e6db55e21.png">
            <a:extLst>
              <a:ext uri="{FF2B5EF4-FFF2-40B4-BE49-F238E27FC236}">
                <a16:creationId xmlns:a16="http://schemas.microsoft.com/office/drawing/2014/main" id="{C9DAD906-7A72-4FB4-8666-6317D3B35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086" y="182880"/>
            <a:ext cx="1097280" cy="1234758"/>
          </a:xfrm>
          <a:prstGeom prst="rect">
            <a:avLst/>
          </a:prstGeom>
        </p:spPr>
      </p:pic>
      <p:pic>
        <p:nvPicPr>
          <p:cNvPr id="6" name="Picture 5" descr="image.png">
            <a:extLst>
              <a:ext uri="{FF2B5EF4-FFF2-40B4-BE49-F238E27FC236}">
                <a16:creationId xmlns:a16="http://schemas.microsoft.com/office/drawing/2014/main" id="{9DB39A34-83AA-494A-9174-FFDBE59B5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79" y="182880"/>
            <a:ext cx="1488265" cy="9144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31EDF76-9FA1-4ABD-8F88-315D69478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25"/>
    </mc:Choice>
    <mc:Fallback>
      <p:transition spd="slow" advTm="22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028" y="274638"/>
            <a:ext cx="6128582" cy="1143000"/>
          </a:xfrm>
        </p:spPr>
        <p:txBody>
          <a:bodyPr>
            <a:normAutofit fontScale="90000"/>
          </a:bodyPr>
          <a:lstStyle/>
          <a:p>
            <a:r>
              <a:rPr dirty="0"/>
              <a:t>Why Choose OCR GCSE PE?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86248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dirty="0"/>
              <a:t>A dynamic blend of science, performance and real-world sport!</a:t>
            </a:r>
            <a:endParaRPr lang="en-GB" dirty="0"/>
          </a:p>
          <a:p>
            <a:pPr marL="0" indent="0">
              <a:buNone/>
            </a:pPr>
            <a:endParaRPr dirty="0"/>
          </a:p>
          <a:p>
            <a:pPr lvl="1">
              <a:buFont typeface="Arial" panose="020B0604020202020204" pitchFamily="34" charset="0"/>
              <a:buChar char="•"/>
            </a:pPr>
            <a:r>
              <a:rPr dirty="0"/>
              <a:t>Perfect for pupils who LOVE understanding how elite athletes succeed.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dirty="0"/>
              <a:t>Showcase your talent: perform at a HIGH level in THREE activities!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dirty="0"/>
              <a:t>One must be an individual sport – shine on your own stage!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dirty="0"/>
              <a:t>External sports like dance, swimming or horse riding are </a:t>
            </a:r>
            <a:r>
              <a:rPr dirty="0" err="1"/>
              <a:t>recognised</a:t>
            </a:r>
            <a:r>
              <a:rPr dirty="0"/>
              <a:t>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dirty="0"/>
              <a:t>Assessment: 60% theory, 30% practical, 10% coursework.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dirty="0"/>
              <a:t>TWO  exams where you apply your sporting knowledge.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dirty="0"/>
              <a:t>Great for confident performers ready to inspire others!</a:t>
            </a:r>
          </a:p>
        </p:txBody>
      </p:sp>
      <p:pic>
        <p:nvPicPr>
          <p:cNvPr id="5" name="Picture 4" descr="6e6db55e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720" y="92076"/>
            <a:ext cx="1097280" cy="1234758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" y="182880"/>
            <a:ext cx="1877148" cy="914400"/>
          </a:xfrm>
          <a:prstGeom prst="rect">
            <a:avLst/>
          </a:prstGeom>
        </p:spPr>
      </p:pic>
      <p:pic>
        <p:nvPicPr>
          <p:cNvPr id="7" name="Picture 2" descr="GCSE - Physical Education (9-1) - J587">
            <a:extLst>
              <a:ext uri="{FF2B5EF4-FFF2-40B4-BE49-F238E27FC236}">
                <a16:creationId xmlns:a16="http://schemas.microsoft.com/office/drawing/2014/main" id="{B4EDF34A-4DE2-4464-991D-15D17D4C9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04" y="1745933"/>
            <a:ext cx="2534948" cy="428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BF0C26A8-D461-4615-BBE2-1CB6FF0C33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786"/>
    </mc:Choice>
    <mc:Fallback>
      <p:transition spd="slow" advTm="28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GCSE PE: Theory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1" y="1509396"/>
            <a:ext cx="4473202" cy="4954466"/>
          </a:xfrm>
        </p:spPr>
        <p:txBody>
          <a:bodyPr>
            <a:normAutofit fontScale="70000" lnSpcReduction="20000"/>
          </a:bodyPr>
          <a:lstStyle/>
          <a:p>
            <a:r>
              <a:rPr dirty="0"/>
              <a:t>Theory accounts for 60%.</a:t>
            </a:r>
            <a:endParaRPr lang="en-GB" dirty="0"/>
          </a:p>
          <a:p>
            <a:pPr marL="0" indent="0">
              <a:buNone/>
            </a:pPr>
            <a:endParaRPr dirty="0"/>
          </a:p>
          <a:p>
            <a:r>
              <a:rPr dirty="0"/>
              <a:t>3 out of 5 lessons per fortnight are theory-based.</a:t>
            </a:r>
            <a:endParaRPr lang="en-GB" dirty="0"/>
          </a:p>
          <a:p>
            <a:pPr marL="0" indent="0">
              <a:buNone/>
            </a:pPr>
            <a:endParaRPr dirty="0"/>
          </a:p>
          <a:p>
            <a:r>
              <a:rPr dirty="0"/>
              <a:t>Two 1-hour exams:</a:t>
            </a:r>
            <a:endParaRPr lang="en-GB" dirty="0"/>
          </a:p>
          <a:p>
            <a:pPr marL="0" indent="0">
              <a:buNone/>
            </a:pPr>
            <a:endParaRPr dirty="0"/>
          </a:p>
          <a:p>
            <a:r>
              <a:rPr dirty="0"/>
              <a:t>Paper 1: Physical factors affecting performance (Applied anatomy, physiology, physical training).</a:t>
            </a:r>
            <a:endParaRPr lang="en-GB" dirty="0"/>
          </a:p>
          <a:p>
            <a:pPr marL="0" indent="0">
              <a:buNone/>
            </a:pPr>
            <a:endParaRPr dirty="0"/>
          </a:p>
          <a:p>
            <a:r>
              <a:rPr dirty="0"/>
              <a:t>Paper 2: Socio-cultural issues &amp; Sports Psychology (Influences, Psychology, Health).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82880"/>
            <a:ext cx="1635410" cy="914400"/>
          </a:xfrm>
          <a:prstGeom prst="rect">
            <a:avLst/>
          </a:prstGeom>
        </p:spPr>
      </p:pic>
      <p:pic>
        <p:nvPicPr>
          <p:cNvPr id="5" name="Picture 4" descr="6e6db55e21.png">
            <a:extLst>
              <a:ext uri="{FF2B5EF4-FFF2-40B4-BE49-F238E27FC236}">
                <a16:creationId xmlns:a16="http://schemas.microsoft.com/office/drawing/2014/main" id="{198573C5-D46C-438A-9BC2-8F1E7BF32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720" y="92076"/>
            <a:ext cx="1097280" cy="1234758"/>
          </a:xfrm>
          <a:prstGeom prst="rect">
            <a:avLst/>
          </a:prstGeom>
        </p:spPr>
      </p:pic>
      <p:pic>
        <p:nvPicPr>
          <p:cNvPr id="2052" name="Picture 4" descr="Advance Exam Information in OCR GCSE PE 9-1: Where Do We Go from Here?">
            <a:extLst>
              <a:ext uri="{FF2B5EF4-FFF2-40B4-BE49-F238E27FC236}">
                <a16:creationId xmlns:a16="http://schemas.microsoft.com/office/drawing/2014/main" id="{07828193-0971-403D-A0C3-FF43B2790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01" y="2123089"/>
            <a:ext cx="3711470" cy="325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8B18918-2753-4A8C-AB94-A9E5C6C378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00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92"/>
    </mc:Choice>
    <mc:Fallback>
      <p:transition spd="slow" advTm="20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GCSE PE: Practical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367048" cy="4525963"/>
          </a:xfrm>
        </p:spPr>
        <p:txBody>
          <a:bodyPr>
            <a:normAutofit fontScale="85000" lnSpcReduction="10000"/>
          </a:bodyPr>
          <a:lstStyle/>
          <a:p>
            <a:r>
              <a:rPr dirty="0"/>
              <a:t>Practical accounts for 30%.</a:t>
            </a:r>
            <a:endParaRPr lang="en-GB" dirty="0"/>
          </a:p>
          <a:p>
            <a:pPr marL="0" indent="0">
              <a:buNone/>
            </a:pPr>
            <a:endParaRPr dirty="0"/>
          </a:p>
          <a:p>
            <a:r>
              <a:rPr dirty="0"/>
              <a:t>Assessed in 3 sports: 1 team, 1 individual, and 1 other.</a:t>
            </a:r>
            <a:endParaRPr lang="en-GB" dirty="0"/>
          </a:p>
          <a:p>
            <a:pPr marL="0" indent="0">
              <a:buNone/>
            </a:pPr>
            <a:endParaRPr dirty="0"/>
          </a:p>
          <a:p>
            <a:r>
              <a:rPr dirty="0"/>
              <a:t>Students must play competitively in these sports, including external activities like swimming, gymnastics, horse riding.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82880"/>
            <a:ext cx="1404182" cy="914400"/>
          </a:xfrm>
          <a:prstGeom prst="rect">
            <a:avLst/>
          </a:prstGeom>
        </p:spPr>
      </p:pic>
      <p:pic>
        <p:nvPicPr>
          <p:cNvPr id="5" name="Picture 4" descr="6e6db55e21.png">
            <a:extLst>
              <a:ext uri="{FF2B5EF4-FFF2-40B4-BE49-F238E27FC236}">
                <a16:creationId xmlns:a16="http://schemas.microsoft.com/office/drawing/2014/main" id="{5D9E9A6C-854C-48F6-A244-15F6E15B6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720" y="92076"/>
            <a:ext cx="1097280" cy="1234758"/>
          </a:xfrm>
          <a:prstGeom prst="rect">
            <a:avLst/>
          </a:prstGeom>
        </p:spPr>
      </p:pic>
      <p:pic>
        <p:nvPicPr>
          <p:cNvPr id="3074" name="Picture 2" descr="Different Sport Balls and Equipment. Soccer, Ffotball, Basketball, Handball  Rugby and Volleyball Balls, Hockey Puck and Badminton Stock Illustration -  Illustration of isolated, circle: 272551543">
            <a:extLst>
              <a:ext uri="{FF2B5EF4-FFF2-40B4-BE49-F238E27FC236}">
                <a16:creationId xmlns:a16="http://schemas.microsoft.com/office/drawing/2014/main" id="{EF10E3B3-4A96-4E66-A74C-5C4821D87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17" y="181828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DFBDBC4-CA81-46EF-91E0-BF22762C4A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0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22"/>
    </mc:Choice>
    <mc:Fallback>
      <p:transition spd="slow" advTm="18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304" y="436864"/>
            <a:ext cx="7362496" cy="1143000"/>
          </a:xfrm>
        </p:spPr>
        <p:txBody>
          <a:bodyPr>
            <a:noAutofit/>
          </a:bodyPr>
          <a:lstStyle/>
          <a:p>
            <a:r>
              <a:rPr sz="3600" dirty="0"/>
              <a:t>Why Choose Cambridge National Sports Studies?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dirty="0"/>
              <a:t>Hands-on, practical and perfect for active learners!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dirty="0"/>
              <a:t>More coursework, less exam pressure – succeed through consistent effort.</a:t>
            </a:r>
            <a:endParaRPr lang="en-GB" dirty="0"/>
          </a:p>
          <a:p>
            <a:pPr marL="457200" lvl="1" indent="0">
              <a:buNone/>
            </a:pPr>
            <a:endParaRPr dirty="0"/>
          </a:p>
          <a:p>
            <a:pPr lvl="1">
              <a:buFont typeface="Arial" panose="020B0604020202020204" pitchFamily="34" charset="0"/>
              <a:buChar char="•"/>
            </a:pPr>
            <a:r>
              <a:rPr dirty="0"/>
              <a:t>Take the lead with sports leadership tasks – become the coach!</a:t>
            </a:r>
            <a:endParaRPr lang="en-GB" dirty="0"/>
          </a:p>
          <a:p>
            <a:pPr marL="457200" lvl="1" indent="0">
              <a:buNone/>
            </a:pPr>
            <a:endParaRPr dirty="0"/>
          </a:p>
          <a:p>
            <a:pPr lvl="1">
              <a:buFont typeface="Arial" panose="020B0604020202020204" pitchFamily="34" charset="0"/>
              <a:buChar char="•"/>
            </a:pPr>
            <a:r>
              <a:rPr dirty="0"/>
              <a:t>Fantastic for pupils who enjoy teamwork, creativity and real-world tasks.</a:t>
            </a:r>
            <a:endParaRPr lang="en-GB" dirty="0"/>
          </a:p>
          <a:p>
            <a:pPr marL="457200" lvl="1" indent="0">
              <a:buNone/>
            </a:pPr>
            <a:endParaRPr dirty="0"/>
          </a:p>
          <a:p>
            <a:pPr lvl="1">
              <a:buFont typeface="Arial" panose="020B0604020202020204" pitchFamily="34" charset="0"/>
              <a:buChar char="•"/>
            </a:pPr>
            <a:r>
              <a:rPr dirty="0"/>
              <a:t>Build confidence through practical performance and leading sessions.</a:t>
            </a:r>
            <a:endParaRPr lang="en-GB" dirty="0"/>
          </a:p>
          <a:p>
            <a:pPr marL="457200" lvl="1" indent="0">
              <a:buNone/>
            </a:pPr>
            <a:endParaRPr dirty="0"/>
          </a:p>
          <a:p>
            <a:pPr lvl="1">
              <a:buFont typeface="Arial" panose="020B0604020202020204" pitchFamily="34" charset="0"/>
              <a:buChar char="•"/>
            </a:pPr>
            <a:r>
              <a:rPr dirty="0"/>
              <a:t>Ideal for pupils who want to develop skills used in sports careers.</a:t>
            </a:r>
          </a:p>
        </p:txBody>
      </p:sp>
      <p:pic>
        <p:nvPicPr>
          <p:cNvPr id="4" name="Picture 3" descr="5121b0637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3" y="279252"/>
            <a:ext cx="1371600" cy="772467"/>
          </a:xfrm>
          <a:prstGeom prst="rect">
            <a:avLst/>
          </a:prstGeom>
        </p:spPr>
      </p:pic>
      <p:pic>
        <p:nvPicPr>
          <p:cNvPr id="5" name="Picture 4" descr="6e6db55e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2966" y="137319"/>
            <a:ext cx="1051034" cy="1143000"/>
          </a:xfrm>
          <a:prstGeom prst="rect">
            <a:avLst/>
          </a:prstGeom>
        </p:spPr>
      </p:pic>
      <p:pic>
        <p:nvPicPr>
          <p:cNvPr id="5122" name="Picture 2" descr="Sport Studies (J829 ...">
            <a:extLst>
              <a:ext uri="{FF2B5EF4-FFF2-40B4-BE49-F238E27FC236}">
                <a16:creationId xmlns:a16="http://schemas.microsoft.com/office/drawing/2014/main" id="{C31C89C9-B227-46D9-A5FF-555DDCD49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7" y="1875754"/>
            <a:ext cx="2914157" cy="39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7122628-B361-40D4-8DC8-3575AAF248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35"/>
    </mc:Choice>
    <mc:Fallback>
      <p:transition spd="slow" advTm="18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261" y="457200"/>
            <a:ext cx="7183821" cy="1143000"/>
          </a:xfrm>
        </p:spPr>
        <p:txBody>
          <a:bodyPr>
            <a:normAutofit/>
          </a:bodyPr>
          <a:lstStyle/>
          <a:p>
            <a:r>
              <a:rPr sz="3600" dirty="0"/>
              <a:t>Sports Studies: Unit Breakdown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dirty="0"/>
              <a:t>Unit 1: Exam on Contemporary Issues in Sport.</a:t>
            </a:r>
            <a:endParaRPr lang="en-GB" sz="2800" dirty="0"/>
          </a:p>
          <a:p>
            <a:pPr marL="0" indent="0">
              <a:buNone/>
            </a:pPr>
            <a:endParaRPr sz="2800" dirty="0"/>
          </a:p>
          <a:p>
            <a:r>
              <a:rPr sz="2800" dirty="0"/>
              <a:t>Unit 2: Practical and coursework on performance and leadership.</a:t>
            </a:r>
            <a:endParaRPr lang="en-GB" sz="2800" dirty="0"/>
          </a:p>
          <a:p>
            <a:pPr marL="0" indent="0">
              <a:buNone/>
            </a:pPr>
            <a:endParaRPr sz="2800" dirty="0"/>
          </a:p>
          <a:p>
            <a:r>
              <a:rPr sz="2800" dirty="0"/>
              <a:t>Unit 3: Coursework on Media and Sport.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9" y="182880"/>
            <a:ext cx="1498775" cy="914400"/>
          </a:xfrm>
          <a:prstGeom prst="rect">
            <a:avLst/>
          </a:prstGeom>
        </p:spPr>
      </p:pic>
      <p:pic>
        <p:nvPicPr>
          <p:cNvPr id="5" name="Picture 4" descr="6e6db55e21.png">
            <a:extLst>
              <a:ext uri="{FF2B5EF4-FFF2-40B4-BE49-F238E27FC236}">
                <a16:creationId xmlns:a16="http://schemas.microsoft.com/office/drawing/2014/main" id="{3855E2EC-82EB-4CE4-95AB-D45B28239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2966" y="137319"/>
            <a:ext cx="1051034" cy="1143000"/>
          </a:xfrm>
          <a:prstGeom prst="rect">
            <a:avLst/>
          </a:prstGeom>
        </p:spPr>
      </p:pic>
      <p:pic>
        <p:nvPicPr>
          <p:cNvPr id="6148" name="Picture 4" descr="The Laurel Academy">
            <a:extLst>
              <a:ext uri="{FF2B5EF4-FFF2-40B4-BE49-F238E27FC236}">
                <a16:creationId xmlns:a16="http://schemas.microsoft.com/office/drawing/2014/main" id="{25D93605-FB50-4773-A218-BC42C566E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8522"/>
          <a:stretch/>
        </p:blipFill>
        <p:spPr bwMode="auto">
          <a:xfrm>
            <a:off x="1962644" y="4771149"/>
            <a:ext cx="4827040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9C3E665-737F-4D0A-9F29-339176145A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7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15"/>
    </mc:Choice>
    <mc:Fallback>
      <p:transition spd="slow" advTm="18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323" y="274638"/>
            <a:ext cx="6952593" cy="1143000"/>
          </a:xfrm>
        </p:spPr>
        <p:txBody>
          <a:bodyPr>
            <a:normAutofit/>
          </a:bodyPr>
          <a:lstStyle/>
          <a:p>
            <a:r>
              <a:rPr sz="3800" dirty="0"/>
              <a:t>Sports Studies: Course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345" y="1280319"/>
            <a:ext cx="8229600" cy="4525963"/>
          </a:xfrm>
        </p:spPr>
        <p:txBody>
          <a:bodyPr/>
          <a:lstStyle/>
          <a:p>
            <a:r>
              <a:rPr sz="3000" dirty="0"/>
              <a:t>Cambridge National in Sport Studies focuses on officiating, leadership, and understanding the impact of sport on society.</a:t>
            </a:r>
            <a:endParaRPr lang="en-GB" sz="3000" dirty="0"/>
          </a:p>
          <a:p>
            <a:pPr marL="0" indent="0">
              <a:buNone/>
            </a:pPr>
            <a:endParaRPr sz="3000" dirty="0"/>
          </a:p>
          <a:p>
            <a:r>
              <a:rPr sz="3000" dirty="0"/>
              <a:t>Students explore contemporary issues and different roles in the sports </a:t>
            </a:r>
            <a:r>
              <a:rPr dirty="0"/>
              <a:t>industry.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9" y="182880"/>
            <a:ext cx="1362141" cy="914400"/>
          </a:xfrm>
          <a:prstGeom prst="rect">
            <a:avLst/>
          </a:prstGeom>
        </p:spPr>
      </p:pic>
      <p:pic>
        <p:nvPicPr>
          <p:cNvPr id="5" name="Picture 4" descr="6e6db55e21.png">
            <a:extLst>
              <a:ext uri="{FF2B5EF4-FFF2-40B4-BE49-F238E27FC236}">
                <a16:creationId xmlns:a16="http://schemas.microsoft.com/office/drawing/2014/main" id="{FBB79327-EA36-4C90-ADD9-09B76F4C2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2966" y="137319"/>
            <a:ext cx="1051034" cy="1143000"/>
          </a:xfrm>
          <a:prstGeom prst="rect">
            <a:avLst/>
          </a:prstGeom>
        </p:spPr>
      </p:pic>
      <p:pic>
        <p:nvPicPr>
          <p:cNvPr id="7170" name="Picture 2" descr="Foundation Degree in Sport Coaching and PE (FdSc) - Riverside College">
            <a:extLst>
              <a:ext uri="{FF2B5EF4-FFF2-40B4-BE49-F238E27FC236}">
                <a16:creationId xmlns:a16="http://schemas.microsoft.com/office/drawing/2014/main" id="{47DC7D91-F2AD-4CD1-B01E-F707D4E93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76" y="4401152"/>
            <a:ext cx="3273315" cy="21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0F1298A-0C40-4FB8-835D-0677FCFDFE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25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55"/>
    </mc:Choice>
    <mc:Fallback>
      <p:transition spd="slow" advTm="13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60337"/>
            <a:ext cx="8229600" cy="1143000"/>
          </a:xfrm>
        </p:spPr>
        <p:txBody>
          <a:bodyPr/>
          <a:lstStyle/>
          <a:p>
            <a:r>
              <a:rPr dirty="0"/>
              <a:t>What We Expect from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538"/>
            <a:ext cx="8229600" cy="46306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sz="4300" dirty="0"/>
              <a:t>A genuine passion for sport </a:t>
            </a:r>
            <a:r>
              <a:rPr dirty="0"/>
              <a:t>– inside AND outside school!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endParaRPr dirty="0"/>
          </a:p>
          <a:p>
            <a:pPr marL="457200" lvl="1" indent="0">
              <a:buNone/>
            </a:pPr>
            <a:r>
              <a:rPr b="1" dirty="0"/>
              <a:t>GCSE PE</a:t>
            </a:r>
            <a:r>
              <a:rPr dirty="0"/>
              <a:t>: strong performance across 3 sports including an individual event.</a:t>
            </a:r>
          </a:p>
          <a:p>
            <a:pPr marL="457200" lvl="1" indent="0">
              <a:buNone/>
            </a:pPr>
            <a:r>
              <a:rPr dirty="0"/>
              <a:t>Confidence to perform in front of others and push yourself to improve.</a:t>
            </a:r>
            <a:r>
              <a:rPr lang="en-GB" dirty="0"/>
              <a:t> (lessons are mixed)</a:t>
            </a:r>
            <a:endParaRPr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b="1" dirty="0"/>
              <a:t>Sports Studies</a:t>
            </a:r>
            <a:r>
              <a:rPr dirty="0"/>
              <a:t>: enthusiasm to lead, </a:t>
            </a:r>
            <a:r>
              <a:rPr dirty="0" err="1"/>
              <a:t>organise</a:t>
            </a:r>
            <a:r>
              <a:rPr dirty="0"/>
              <a:t> and motivate your peers.</a:t>
            </a:r>
          </a:p>
        </p:txBody>
      </p:sp>
      <p:pic>
        <p:nvPicPr>
          <p:cNvPr id="4" name="Picture 3" descr="5121b0637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487446"/>
            <a:ext cx="1371600" cy="680982"/>
          </a:xfrm>
          <a:prstGeom prst="rect">
            <a:avLst/>
          </a:prstGeom>
        </p:spPr>
      </p:pic>
      <p:pic>
        <p:nvPicPr>
          <p:cNvPr id="5" name="Picture 4" descr="6e6db55e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9242" y="182880"/>
            <a:ext cx="1234758" cy="1234758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096C0F83-2E10-4206-AF32-8BAF176EAB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47"/>
    </mc:Choice>
    <mc:Fallback>
      <p:transition spd="slow" advTm="22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5C11E30338F44DABE551867F59C47E" ma:contentTypeVersion="16" ma:contentTypeDescription="Create a new document." ma:contentTypeScope="" ma:versionID="d0dee33b14fc87456f768d6849c8f79e">
  <xsd:schema xmlns:xsd="http://www.w3.org/2001/XMLSchema" xmlns:xs="http://www.w3.org/2001/XMLSchema" xmlns:p="http://schemas.microsoft.com/office/2006/metadata/properties" xmlns:ns2="526c1b8c-281d-43f6-8ece-bf0625d6290f" xmlns:ns3="9dd0fa83-7b30-4f79-89de-c1b7ecac3c76" targetNamespace="http://schemas.microsoft.com/office/2006/metadata/properties" ma:root="true" ma:fieldsID="e9f4ae60fb59c91b4760bed0ac94de70" ns2:_="" ns3:_="">
    <xsd:import namespace="526c1b8c-281d-43f6-8ece-bf0625d6290f"/>
    <xsd:import namespace="9dd0fa83-7b30-4f79-89de-c1b7ecac3c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c1b8c-281d-43f6-8ece-bf0625d629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37983dc-3023-4090-93a4-c4eb3f373b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0fa83-7b30-4f79-89de-c1b7ecac3c7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82c645e-ac8f-40c8-8953-24d6660f90b6}" ma:internalName="TaxCatchAll" ma:showField="CatchAllData" ma:web="9dd0fa83-7b30-4f79-89de-c1b7ecac3c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6c1b8c-281d-43f6-8ece-bf0625d6290f">
      <Terms xmlns="http://schemas.microsoft.com/office/infopath/2007/PartnerControls"/>
    </lcf76f155ced4ddcb4097134ff3c332f>
    <TaxCatchAll xmlns="9dd0fa83-7b30-4f79-89de-c1b7ecac3c76" xsi:nil="true"/>
  </documentManagement>
</p:properties>
</file>

<file path=customXml/itemProps1.xml><?xml version="1.0" encoding="utf-8"?>
<ds:datastoreItem xmlns:ds="http://schemas.openxmlformats.org/officeDocument/2006/customXml" ds:itemID="{A9FF9D9E-896F-4DE0-A49C-5167B7F8592F}"/>
</file>

<file path=customXml/itemProps2.xml><?xml version="1.0" encoding="utf-8"?>
<ds:datastoreItem xmlns:ds="http://schemas.openxmlformats.org/officeDocument/2006/customXml" ds:itemID="{B6AA77F0-D250-48A5-AE0C-71AF7A42D611}"/>
</file>

<file path=customXml/itemProps3.xml><?xml version="1.0" encoding="utf-8"?>
<ds:datastoreItem xmlns:ds="http://schemas.openxmlformats.org/officeDocument/2006/customXml" ds:itemID="{4CCF1A54-18BA-44B3-A119-64EDC9F39FDB}"/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625</Words>
  <Application>Microsoft Office PowerPoint</Application>
  <PresentationFormat>On-screen Show (4:3)</PresentationFormat>
  <Paragraphs>91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PE Options at The Hollins</vt:lpstr>
      <vt:lpstr>Why Choose a Sports Course?</vt:lpstr>
      <vt:lpstr>Why Choose OCR GCSE PE?</vt:lpstr>
      <vt:lpstr>GCSE PE: Theory Details</vt:lpstr>
      <vt:lpstr>GCSE PE: Practical Details</vt:lpstr>
      <vt:lpstr>Why Choose Cambridge National Sports Studies?</vt:lpstr>
      <vt:lpstr>Sports Studies: Unit Breakdown</vt:lpstr>
      <vt:lpstr>Sports Studies: Course Overview</vt:lpstr>
      <vt:lpstr>What We Expect from You</vt:lpstr>
      <vt:lpstr>Your Next Steps After Year 11</vt:lpstr>
      <vt:lpstr>Exciting Future Careers</vt:lpstr>
      <vt:lpstr>Which Pathway IS YOUR Perfect Fit?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 Options at The Hollins</dc:title>
  <dc:subject/>
  <dc:creator>Mrs. C. Murray</dc:creator>
  <cp:keywords/>
  <dc:description>generated using python-pptx</dc:description>
  <cp:lastModifiedBy>Mrs. C. Murray</cp:lastModifiedBy>
  <cp:revision>9</cp:revision>
  <dcterms:created xsi:type="dcterms:W3CDTF">2013-01-27T09:14:16Z</dcterms:created>
  <dcterms:modified xsi:type="dcterms:W3CDTF">2026-01-15T16:41:48Z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0x0101008B5C11E30338F44DABE551867F59C47E</vt:lpwstr>
  </property>
</Properties>
</file>