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4"/>
  </p:sldMasterIdLst>
  <p:notesMasterIdLst>
    <p:notesMasterId r:id="rId16"/>
  </p:notesMasterIdLst>
  <p:sldIdLst>
    <p:sldId id="256" r:id="rId5"/>
    <p:sldId id="257" r:id="rId6"/>
    <p:sldId id="259" r:id="rId7"/>
    <p:sldId id="266" r:id="rId8"/>
    <p:sldId id="271" r:id="rId9"/>
    <p:sldId id="261" r:id="rId10"/>
    <p:sldId id="268" r:id="rId11"/>
    <p:sldId id="272" r:id="rId12"/>
    <p:sldId id="273" r:id="rId13"/>
    <p:sldId id="267" r:id="rId14"/>
    <p:sldId id="263" r:id="rId1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006FABB-7115-48B5-8D36-D2A232547170}">
  <a:tblStyle styleId="{6006FABB-7115-48B5-8D36-D2A232547170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144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4745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0862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3933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0478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7921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6867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/>
          <a:srcRect/>
          <a:stretch>
            <a:fillRect l="-11000" r="-11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2.m4a"/><Relationship Id="rId7" Type="http://schemas.openxmlformats.org/officeDocument/2006/relationships/image" Target="../media/image14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https://nationalcareers.service.gov.uk/job-categories/science-and-research" TargetMode="Externa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Solar_System_(annotated).jpg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 l="-11000" r="-11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9" name="Rectangle 88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5428AC11-BFDF-42EF-80FF-717BBF909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3721" y="1913722"/>
            <a:ext cx="6858000" cy="3030558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2CC56AF6-38E4-490B-8E2B-1A1037B4E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4123" y="3164925"/>
            <a:ext cx="4355594" cy="3030557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2339A6F5-AD6A-4D80-8AD9-6290D13AC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6188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61000"/>
                </a:srgbClr>
              </a:gs>
              <a:gs pos="95000">
                <a:schemeClr val="accent5">
                  <a:alpha val="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Google Shape;84;p13"/>
          <p:cNvSpPr/>
          <p:nvPr/>
        </p:nvSpPr>
        <p:spPr>
          <a:xfrm>
            <a:off x="495031" y="2945176"/>
            <a:ext cx="2159016" cy="2757975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marR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700" b="1" kern="1200" dirty="0">
              <a:solidFill>
                <a:srgbClr val="FFFFFF"/>
              </a:solidFill>
              <a:latin typeface="+mj-lt"/>
              <a:ea typeface="+mj-ea"/>
            </a:endParaRPr>
          </a:p>
          <a:p>
            <a:pPr marL="0" marR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rPr>
              <a:t>Year 9 Options talk</a:t>
            </a:r>
            <a:endParaRPr lang="en-US" sz="2700" b="1" kern="1200" dirty="0">
              <a:solidFill>
                <a:srgbClr val="FFFFFF"/>
              </a:solidFill>
              <a:latin typeface="+mj-lt"/>
              <a:ea typeface="+mj-ea"/>
            </a:endParaRPr>
          </a:p>
          <a:p>
            <a:pPr marL="0" marR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rPr>
              <a:t>Separate Science</a:t>
            </a:r>
            <a:endParaRPr lang="en-US" sz="2700" b="1" kern="1200" dirty="0">
              <a:solidFill>
                <a:srgbClr val="FFFFFF"/>
              </a:solidFill>
              <a:latin typeface="+mj-lt"/>
              <a:ea typeface="+mj-ea"/>
            </a:endParaRPr>
          </a:p>
          <a:p>
            <a:pPr marL="0" marR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700" b="1" kern="1200">
              <a:solidFill>
                <a:srgbClr val="FFFFFF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48EB4A-1163-4BF6-B421-E8EF47DA1B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7"/>
          <a:stretch/>
        </p:blipFill>
        <p:spPr bwMode="auto">
          <a:xfrm>
            <a:off x="7375987" y="6924"/>
            <a:ext cx="1851532" cy="241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A0A781-AFE6-4478-8C87-AB2BAA30A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" b="296"/>
          <a:stretch>
            <a:fillRect/>
          </a:stretch>
        </p:blipFill>
        <p:spPr bwMode="auto">
          <a:xfrm>
            <a:off x="100725" y="-85992"/>
            <a:ext cx="1690116" cy="241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D11E834-1E62-4B91-A0E2-96C6553A9A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/>
          <p:nvPr/>
        </p:nvSpPr>
        <p:spPr>
          <a:xfrm>
            <a:off x="251520" y="188640"/>
            <a:ext cx="8712968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4800" b="1" cap="none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DC2629-CCC2-4F45-9328-7B5AD7BBB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7"/>
          <a:stretch/>
        </p:blipFill>
        <p:spPr bwMode="auto">
          <a:xfrm>
            <a:off x="7458220" y="36595"/>
            <a:ext cx="1366185" cy="168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3ABC85-59E4-5D14-8B54-385B8D82AFE5}"/>
              </a:ext>
            </a:extLst>
          </p:cNvPr>
          <p:cNvSpPr txBox="1"/>
          <p:nvPr/>
        </p:nvSpPr>
        <p:spPr>
          <a:xfrm>
            <a:off x="246807" y="1126816"/>
            <a:ext cx="1913767" cy="33239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Font typeface=""/>
              <a:buChar char="•"/>
            </a:pPr>
            <a:r>
              <a:rPr lang="en-US" dirty="0">
                <a:solidFill>
                  <a:srgbClr val="52525B"/>
                </a:solidFill>
                <a:ea typeface="Open Sans"/>
                <a:cs typeface="Open Sans"/>
              </a:rPr>
              <a:t> Students may be entered into different tiers for the different subjects, e.g. a student could take Higher Tier papers for Biology and Chemistry and a Foundation Tier paper for Physics.</a:t>
            </a:r>
          </a:p>
          <a:p>
            <a:pPr>
              <a:buFont typeface=""/>
              <a:buChar char="•"/>
            </a:pPr>
            <a:endParaRPr lang="en-US" dirty="0">
              <a:solidFill>
                <a:srgbClr val="52525B"/>
              </a:solidFill>
              <a:ea typeface="Open Sans"/>
              <a:cs typeface="Open Sans"/>
            </a:endParaRPr>
          </a:p>
          <a:p>
            <a:pPr>
              <a:buFont typeface=""/>
              <a:buChar char="•"/>
            </a:pPr>
            <a:r>
              <a:rPr lang="en-US" dirty="0">
                <a:solidFill>
                  <a:srgbClr val="52525B"/>
                </a:solidFill>
                <a:ea typeface="Open Sans"/>
                <a:cs typeface="Open Sans"/>
              </a:rPr>
              <a:t>In combined science, students must take the same tier for all three</a:t>
            </a:r>
          </a:p>
        </p:txBody>
      </p:sp>
      <p:pic>
        <p:nvPicPr>
          <p:cNvPr id="7" name="Picture 6" descr="A screenshot of a graph&#10;&#10;AI-generated content may be incorrect.">
            <a:extLst>
              <a:ext uri="{FF2B5EF4-FFF2-40B4-BE49-F238E27FC236}">
                <a16:creationId xmlns:a16="http://schemas.microsoft.com/office/drawing/2014/main" id="{85AEFCD9-E0D5-43AA-2446-606E95D0EC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831" y="41093"/>
            <a:ext cx="2941538" cy="65532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6AC817-8BAB-79C3-D7D3-478DB06D9587}"/>
              </a:ext>
            </a:extLst>
          </p:cNvPr>
          <p:cNvSpPr txBox="1"/>
          <p:nvPr/>
        </p:nvSpPr>
        <p:spPr>
          <a:xfrm>
            <a:off x="5708931" y="2087745"/>
            <a:ext cx="2743200" cy="28931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The Foundation tier goes all the way up to a grade 5 for Biology, Chemistry and Physics or 5-5 for Combined Science. Previously the Foundation tier of all Science GCSEs was capped at a grade C. Similarly, the Higher tier now only goes down to a grade 4 for Biology, Chemistry and Physics or a 4-4 for Combined Science as opposed to the previous grade D.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E5899E-752F-40E6-B8F7-4585C2F8B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5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2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 l="-6000" r="-6000"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" name="Rectangle 132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Freeform: Shape 133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72088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4" name="Google Shape;124;p20"/>
          <p:cNvSpPr txBox="1"/>
          <p:nvPr/>
        </p:nvSpPr>
        <p:spPr>
          <a:xfrm>
            <a:off x="5888472" y="2603152"/>
            <a:ext cx="3260308" cy="287587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spcFirstLastPara="1" vert="horz" lIns="91440" tIns="45720" rIns="91440" bIns="45720" rtlCol="0" anchor="t" anchorCtr="0"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Why should I choose separate science?</a:t>
            </a:r>
            <a:endParaRPr lang="en-US" sz="1600" b="1" kern="1200">
              <a:solidFill>
                <a:schemeClr val="bg1"/>
              </a:solidFill>
              <a:ea typeface="+mn-ea"/>
            </a:endParaRPr>
          </a:p>
          <a:p>
            <a:pPr marL="28575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endParaRPr lang="en-US" sz="1600" kern="1200" dirty="0">
              <a:solidFill>
                <a:schemeClr val="bg1"/>
              </a:solidFill>
              <a:latin typeface="+mn-lt"/>
              <a:ea typeface="+mn-ea"/>
            </a:endParaRPr>
          </a:p>
          <a:p>
            <a:pPr marL="28575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Calibri"/>
              </a:rPr>
              <a:t>I enjoy science</a:t>
            </a:r>
            <a:endParaRPr lang="en-US" sz="1600" kern="1200">
              <a:solidFill>
                <a:schemeClr val="bg1"/>
              </a:solidFill>
              <a:latin typeface="+mn-lt"/>
              <a:ea typeface="+mn-ea"/>
            </a:endParaRPr>
          </a:p>
          <a:p>
            <a:pPr marL="4572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kern="1200" dirty="0">
              <a:solidFill>
                <a:schemeClr val="bg1"/>
              </a:solidFill>
              <a:latin typeface="+mn-lt"/>
              <a:ea typeface="+mn-ea"/>
            </a:endParaRPr>
          </a:p>
          <a:p>
            <a:pPr marL="28575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Calibri"/>
              </a:rPr>
              <a:t>I’m good at science</a:t>
            </a:r>
            <a:endParaRPr lang="en-US" sz="1600" kern="1200">
              <a:solidFill>
                <a:schemeClr val="bg1"/>
              </a:solidFill>
              <a:latin typeface="+mn-lt"/>
              <a:ea typeface="+mn-ea"/>
            </a:endParaRPr>
          </a:p>
          <a:p>
            <a:pPr marL="4572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kern="1200" dirty="0">
              <a:solidFill>
                <a:schemeClr val="bg1"/>
              </a:solidFill>
              <a:latin typeface="+mn-lt"/>
              <a:ea typeface="+mn-ea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Calibri"/>
              </a:rPr>
              <a:t>I want to study science subjects at A level </a:t>
            </a:r>
            <a:endParaRPr lang="en-US" sz="1600" kern="1200">
              <a:solidFill>
                <a:schemeClr val="bg1"/>
              </a:solidFill>
              <a:latin typeface="+mn-lt"/>
              <a:ea typeface="+mn-ea"/>
            </a:endParaRPr>
          </a:p>
          <a:p>
            <a:pPr marL="4572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kern="1200" dirty="0">
              <a:solidFill>
                <a:schemeClr val="bg1"/>
              </a:solidFill>
              <a:latin typeface="+mn-lt"/>
              <a:ea typeface="+mn-ea"/>
            </a:endParaRPr>
          </a:p>
          <a:p>
            <a:pPr marL="28575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Calibri"/>
              </a:rPr>
              <a:t>I want to pursue a career in science </a:t>
            </a:r>
            <a:endParaRPr lang="en-US" sz="1600" kern="1200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1ABB38-5DFB-4CCD-9C34-918E03F040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7"/>
          <a:stretch/>
        </p:blipFill>
        <p:spPr bwMode="auto">
          <a:xfrm>
            <a:off x="7558695" y="-3464"/>
            <a:ext cx="1487076" cy="193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45B6E5-53ED-49C5-B3FD-4570903204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A32E23-9AEB-481B-8FB1-2CD00FADA9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2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 l="-6000" r="-6000"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4" name="Rectangle 93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72088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4215053" y="6219"/>
            <a:ext cx="5174880" cy="1714695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chemeClr val="dk1"/>
              </a:buClr>
              <a:buSzPts val="4800"/>
            </a:pP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Which Jobs/Careers Involve Science?</a:t>
            </a:r>
            <a:br>
              <a:rPr lang="en-US" sz="3800" kern="1200" dirty="0">
                <a:latin typeface="+mj-lt"/>
                <a:ea typeface="+mj-ea"/>
                <a:cs typeface="+mj-cs"/>
              </a:rPr>
            </a:br>
            <a:endParaRPr lang="en-US" sz="38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812EB5-0FCA-4B64-926F-5837151756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7"/>
          <a:stretch/>
        </p:blipFill>
        <p:spPr bwMode="auto">
          <a:xfrm>
            <a:off x="7321609" y="4358308"/>
            <a:ext cx="1825312" cy="240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EF94128-C388-4761-B0D4-072ED4D7FD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title"/>
          </p:nvPr>
        </p:nvSpPr>
        <p:spPr>
          <a:xfrm>
            <a:off x="89218" y="266402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3959"/>
            </a:pPr>
            <a:r>
              <a:rPr lang="en-GB" sz="3950" dirty="0"/>
              <a:t>How did you get on?</a:t>
            </a:r>
            <a:br>
              <a:rPr lang="en-GB" sz="3950" dirty="0"/>
            </a:br>
            <a:br>
              <a:rPr lang="en-GB" sz="3950" dirty="0"/>
            </a:br>
            <a:r>
              <a:rPr lang="en-GB" sz="2400" dirty="0">
                <a:solidFill>
                  <a:srgbClr val="FF0000"/>
                </a:solidFill>
              </a:rPr>
              <a:t>Electrician, electronics engineer, satellite engineer, astronomer, power plant worker, architecture, CAD/CAM designer, computer science, network engineer, web designer, multimedia engineer, sound engineer, project manager, IT systems analysist, acoustics engineer, game designer, city planner, clinical scientist, ecologist</a:t>
            </a:r>
            <a:endParaRPr lang="en-GB" dirty="0"/>
          </a:p>
          <a:p>
            <a:pPr>
              <a:buSzPts val="3959"/>
            </a:pPr>
            <a:r>
              <a:rPr lang="en-GB" sz="2400" dirty="0">
                <a:solidFill>
                  <a:srgbClr val="FF0000"/>
                </a:solidFill>
              </a:rPr>
              <a:t>food scientist/technologist, forensic scientist, geologist, nanotechnologist, vet, doctor, sport nutritionist, pilot.....................................................</a:t>
            </a:r>
            <a:br>
              <a:rPr lang="en-GB" sz="2400" dirty="0">
                <a:solidFill>
                  <a:srgbClr val="FF0000"/>
                </a:solidFill>
              </a:rPr>
            </a:br>
            <a:br>
              <a:rPr lang="en-GB" sz="2400" dirty="0">
                <a:solidFill>
                  <a:srgbClr val="FF0000"/>
                </a:solidFill>
              </a:rPr>
            </a:br>
            <a:r>
              <a:rPr lang="en-GB" sz="2400" dirty="0">
                <a:solidFill>
                  <a:srgbClr val="FF0000"/>
                </a:solidFill>
              </a:rPr>
              <a:t> </a:t>
            </a:r>
            <a:endParaRPr lang="en-GB" dirty="0"/>
          </a:p>
          <a:p>
            <a:pPr>
              <a:buSzPts val="3959"/>
            </a:pPr>
            <a:endParaRPr lang="en-GB" sz="395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6E1954-B714-471C-853A-752BC480C7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7"/>
          <a:stretch/>
        </p:blipFill>
        <p:spPr bwMode="auto">
          <a:xfrm>
            <a:off x="6958447" y="-426"/>
            <a:ext cx="1366185" cy="168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07D2F3-2F48-44A4-9879-EA4B23BABB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title"/>
          </p:nvPr>
        </p:nvSpPr>
        <p:spPr>
          <a:xfrm>
            <a:off x="292829" y="17441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GB" sz="3950" dirty="0"/>
              <a:t>How did you get on?</a:t>
            </a:r>
            <a:br>
              <a:rPr lang="en-GB" sz="3950" dirty="0"/>
            </a:br>
            <a:r>
              <a:rPr lang="en-GB" sz="3200" i="1" dirty="0"/>
              <a:t>Did you get any non-obvious ones?</a:t>
            </a:r>
            <a:endParaRPr sz="3200" i="1" dirty="0"/>
          </a:p>
        </p:txBody>
      </p:sp>
      <p:sp>
        <p:nvSpPr>
          <p:cNvPr id="100" name="Google Shape;100;p16"/>
          <p:cNvSpPr txBox="1"/>
          <p:nvPr/>
        </p:nvSpPr>
        <p:spPr>
          <a:xfrm>
            <a:off x="1260976" y="1473715"/>
            <a:ext cx="6201507" cy="4801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Hairdresser </a:t>
            </a:r>
            <a:endParaRPr sz="1800" b="0" i="0" u="none" strike="noStrike" cap="none" dirty="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Banker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Architect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Gardener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Builder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Computer programmer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Leisure centre manager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GB" sz="36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GB" sz="3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possibilities are endless!</a:t>
            </a:r>
          </a:p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6E1954-B714-471C-853A-752BC480C7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7"/>
          <a:stretch/>
        </p:blipFill>
        <p:spPr bwMode="auto">
          <a:xfrm>
            <a:off x="7458220" y="36595"/>
            <a:ext cx="1366185" cy="168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0B6E81-0BEE-2F9A-1728-B48AC1C33A5D}"/>
              </a:ext>
            </a:extLst>
          </p:cNvPr>
          <p:cNvSpPr txBox="1"/>
          <p:nvPr/>
        </p:nvSpPr>
        <p:spPr>
          <a:xfrm>
            <a:off x="1941711" y="6273081"/>
            <a:ext cx="620459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hlinkClick r:id="rId6"/>
              </a:rPr>
              <a:t>Click here for more information on careers in science</a:t>
            </a:r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EE9D055-067C-4A5E-A17D-37A0C604D5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/>
          <p:nvPr/>
        </p:nvSpPr>
        <p:spPr>
          <a:xfrm>
            <a:off x="251520" y="188640"/>
            <a:ext cx="8712968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4800" b="1" cap="none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graphicFrame>
        <p:nvGraphicFramePr>
          <p:cNvPr id="106" name="Google Shape;106;p17"/>
          <p:cNvGraphicFramePr/>
          <p:nvPr>
            <p:extLst>
              <p:ext uri="{D42A27DB-BD31-4B8C-83A1-F6EECF244321}">
                <p14:modId xmlns:p14="http://schemas.microsoft.com/office/powerpoint/2010/main" val="1778486624"/>
              </p:ext>
            </p:extLst>
          </p:nvPr>
        </p:nvGraphicFramePr>
        <p:xfrm>
          <a:off x="410376" y="1716236"/>
          <a:ext cx="7200800" cy="2615190"/>
        </p:xfrm>
        <a:graphic>
          <a:graphicData uri="http://schemas.openxmlformats.org/drawingml/2006/table">
            <a:tbl>
              <a:tblPr firstRow="1" bandRow="1">
                <a:noFill/>
                <a:tableStyleId>{6006FABB-7115-48B5-8D36-D2A232547170}</a:tableStyleId>
              </a:tblPr>
              <a:tblGrid>
                <a:gridCol w="4032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3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/>
                        <a:t>Combined Science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/>
                        <a:t>Separate Sciences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3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974806"/>
                          </a:solidFill>
                        </a:rPr>
                        <a:t>Lessons per fortnight in years 10 &amp; 11</a:t>
                      </a:r>
                      <a:endParaRPr sz="1800" dirty="0">
                        <a:solidFill>
                          <a:srgbClr val="974806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/>
                        <a:t>10</a:t>
                      </a:r>
                      <a:endParaRPr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/>
                        <a:t>15</a:t>
                      </a:r>
                      <a:endParaRPr sz="18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3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rgbClr val="974806"/>
                          </a:solidFill>
                        </a:rPr>
                        <a:t>Number of GCSEs gained</a:t>
                      </a:r>
                      <a:endParaRPr sz="1800">
                        <a:solidFill>
                          <a:srgbClr val="974806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00"/>
                          </a:solidFill>
                        </a:rPr>
                        <a:t>2</a:t>
                      </a:r>
                      <a:endParaRPr sz="2400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FF0000"/>
                          </a:solidFill>
                        </a:rPr>
                        <a:t>3</a:t>
                      </a:r>
                      <a:endParaRPr sz="2400" dirty="0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3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rgbClr val="974806"/>
                          </a:solidFill>
                        </a:rPr>
                        <a:t>Number of exams</a:t>
                      </a:r>
                      <a:endParaRPr sz="1800">
                        <a:solidFill>
                          <a:srgbClr val="974806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/>
                        <a:t>6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/>
                        <a:t>6</a:t>
                      </a:r>
                      <a:endParaRPr sz="18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3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rgbClr val="974806"/>
                          </a:solidFill>
                        </a:rPr>
                        <a:t>Length of each exam</a:t>
                      </a:r>
                      <a:endParaRPr sz="1800">
                        <a:solidFill>
                          <a:srgbClr val="974806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/>
                        <a:t>1 hr 15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/>
                        <a:t>1 hr 45</a:t>
                      </a:r>
                      <a:endParaRPr sz="18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47DC2629-CCC2-4F45-9328-7B5AD7BBB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7"/>
          <a:stretch/>
        </p:blipFill>
        <p:spPr bwMode="auto">
          <a:xfrm>
            <a:off x="7458220" y="36595"/>
            <a:ext cx="1366185" cy="168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224E3E-FD6F-4F78-44CC-F33409C3FBBB}"/>
              </a:ext>
            </a:extLst>
          </p:cNvPr>
          <p:cNvSpPr txBox="1"/>
          <p:nvPr/>
        </p:nvSpPr>
        <p:spPr>
          <a:xfrm>
            <a:off x="252875" y="192185"/>
            <a:ext cx="713110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Comparing separate and combined science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E34123C-F1CA-4CA9-863A-9D2A8A6171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0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 l="-6000" r="-6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7" name="Rectangle 116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Google Shape;111;p18"/>
          <p:cNvSpPr/>
          <p:nvPr/>
        </p:nvSpPr>
        <p:spPr>
          <a:xfrm>
            <a:off x="-2205" y="-745681"/>
            <a:ext cx="6314882" cy="1481328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cap="none" dirty="0">
                <a:solidFill>
                  <a:schemeClr val="tx1"/>
                </a:solidFill>
                <a:latin typeface="+mj-lt"/>
                <a:ea typeface="+mj-ea"/>
                <a:cs typeface="+mj-cs"/>
                <a:sym typeface="Calibri"/>
              </a:rPr>
              <a:t>What is the ‘extra’ content?</a:t>
            </a:r>
            <a:endParaRPr lang="en-US" sz="3600" b="1" kern="1200" cap="none">
              <a:solidFill>
                <a:schemeClr val="tx1"/>
              </a:solidFill>
              <a:latin typeface="+mj-lt"/>
              <a:ea typeface="+mj-ea"/>
            </a:endParaRPr>
          </a:p>
        </p:txBody>
      </p:sp>
      <p:sp>
        <p:nvSpPr>
          <p:cNvPr id="119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2372868"/>
            <a:ext cx="2441321" cy="18288"/>
          </a:xfrm>
          <a:custGeom>
            <a:avLst/>
            <a:gdLst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96247 w 2441321"/>
              <a:gd name="connsiteY2" fmla="*/ 0 h 18288"/>
              <a:gd name="connsiteX3" fmla="*/ 1806578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30991 w 2441321"/>
              <a:gd name="connsiteY6" fmla="*/ 18288 h 18288"/>
              <a:gd name="connsiteX7" fmla="*/ 1269487 w 2441321"/>
              <a:gd name="connsiteY7" fmla="*/ 18288 h 18288"/>
              <a:gd name="connsiteX8" fmla="*/ 707983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8288" fill="none" extrusionOk="0">
                <a:moveTo>
                  <a:pt x="0" y="0"/>
                </a:moveTo>
                <a:cubicBezTo>
                  <a:pt x="273217" y="-17533"/>
                  <a:pt x="355785" y="-4171"/>
                  <a:pt x="585917" y="0"/>
                </a:cubicBezTo>
                <a:cubicBezTo>
                  <a:pt x="816049" y="4171"/>
                  <a:pt x="991446" y="-9419"/>
                  <a:pt x="1196247" y="0"/>
                </a:cubicBezTo>
                <a:cubicBezTo>
                  <a:pt x="1401048" y="9419"/>
                  <a:pt x="1589984" y="-731"/>
                  <a:pt x="1806578" y="0"/>
                </a:cubicBezTo>
                <a:cubicBezTo>
                  <a:pt x="2023172" y="731"/>
                  <a:pt x="2247754" y="8393"/>
                  <a:pt x="2441321" y="0"/>
                </a:cubicBezTo>
                <a:cubicBezTo>
                  <a:pt x="2441167" y="8655"/>
                  <a:pt x="2440437" y="9975"/>
                  <a:pt x="2441321" y="18288"/>
                </a:cubicBezTo>
                <a:cubicBezTo>
                  <a:pt x="2169723" y="30506"/>
                  <a:pt x="2045712" y="39140"/>
                  <a:pt x="1830991" y="18288"/>
                </a:cubicBezTo>
                <a:cubicBezTo>
                  <a:pt x="1616270" y="-2564"/>
                  <a:pt x="1505876" y="3949"/>
                  <a:pt x="1269487" y="18288"/>
                </a:cubicBezTo>
                <a:cubicBezTo>
                  <a:pt x="1033098" y="32627"/>
                  <a:pt x="908661" y="41191"/>
                  <a:pt x="707983" y="18288"/>
                </a:cubicBezTo>
                <a:cubicBezTo>
                  <a:pt x="507305" y="-4615"/>
                  <a:pt x="333592" y="20759"/>
                  <a:pt x="0" y="18288"/>
                </a:cubicBezTo>
                <a:cubicBezTo>
                  <a:pt x="-688" y="11716"/>
                  <a:pt x="875" y="6357"/>
                  <a:pt x="0" y="0"/>
                </a:cubicBezTo>
                <a:close/>
              </a:path>
              <a:path w="2441321" h="18288" stroke="0" extrusionOk="0">
                <a:moveTo>
                  <a:pt x="0" y="0"/>
                </a:moveTo>
                <a:cubicBezTo>
                  <a:pt x="207071" y="-14617"/>
                  <a:pt x="444194" y="-15606"/>
                  <a:pt x="585917" y="0"/>
                </a:cubicBezTo>
                <a:cubicBezTo>
                  <a:pt x="727640" y="15606"/>
                  <a:pt x="904326" y="-79"/>
                  <a:pt x="1123008" y="0"/>
                </a:cubicBezTo>
                <a:cubicBezTo>
                  <a:pt x="1341690" y="79"/>
                  <a:pt x="1600014" y="10401"/>
                  <a:pt x="1782164" y="0"/>
                </a:cubicBezTo>
                <a:cubicBezTo>
                  <a:pt x="1964314" y="-10401"/>
                  <a:pt x="2143537" y="-21488"/>
                  <a:pt x="2441321" y="0"/>
                </a:cubicBezTo>
                <a:cubicBezTo>
                  <a:pt x="2441735" y="5928"/>
                  <a:pt x="2441551" y="11133"/>
                  <a:pt x="2441321" y="18288"/>
                </a:cubicBezTo>
                <a:cubicBezTo>
                  <a:pt x="2166745" y="28773"/>
                  <a:pt x="2078726" y="15476"/>
                  <a:pt x="1879817" y="18288"/>
                </a:cubicBezTo>
                <a:cubicBezTo>
                  <a:pt x="1680908" y="21100"/>
                  <a:pt x="1548770" y="-4127"/>
                  <a:pt x="1318313" y="18288"/>
                </a:cubicBezTo>
                <a:cubicBezTo>
                  <a:pt x="1087856" y="40703"/>
                  <a:pt x="894613" y="3927"/>
                  <a:pt x="659157" y="18288"/>
                </a:cubicBezTo>
                <a:cubicBezTo>
                  <a:pt x="423701" y="32649"/>
                  <a:pt x="246611" y="33975"/>
                  <a:pt x="0" y="18288"/>
                </a:cubicBezTo>
                <a:cubicBezTo>
                  <a:pt x="-348" y="10388"/>
                  <a:pt x="-12" y="396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Google Shape;112;p18"/>
          <p:cNvSpPr txBox="1"/>
          <p:nvPr/>
        </p:nvSpPr>
        <p:spPr>
          <a:xfrm>
            <a:off x="-204506" y="2549639"/>
            <a:ext cx="3614166" cy="3547872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Separate science allows students the opportunity to study topics in more detail.  Extra topics are also included; for example, </a:t>
            </a:r>
            <a:r>
              <a:rPr lang="en-US" sz="19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Space</a:t>
            </a:r>
            <a:r>
              <a:rPr lang="en-US" sz="19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taught in GCSE Physics but not Combined Science.  This is important to consider for future studies at A-level and university</a:t>
            </a:r>
          </a:p>
          <a:p>
            <a:pPr marL="28575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endParaRPr lang="en-US" sz="19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8575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endParaRPr lang="en-US" sz="1900" kern="1200">
              <a:solidFill>
                <a:schemeClr val="tx1"/>
              </a:solidFill>
              <a:latin typeface="+mn-lt"/>
              <a:ea typeface="+mn-ea"/>
              <a:cs typeface="+mn-cs"/>
              <a:sym typeface="Calibri"/>
            </a:endParaRPr>
          </a:p>
          <a:p>
            <a:pPr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endParaRPr lang="en-US" sz="1900" kern="1200">
              <a:solidFill>
                <a:schemeClr val="tx1"/>
              </a:solidFill>
              <a:latin typeface="+mn-lt"/>
              <a:ea typeface="+mn-ea"/>
              <a:cs typeface="+mn-cs"/>
              <a:sym typeface="Calibri"/>
            </a:endParaRPr>
          </a:p>
          <a:p>
            <a:pPr marL="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kern="1200">
              <a:solidFill>
                <a:schemeClr val="tx1"/>
              </a:solidFill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CE271F-D513-4B6E-8AF7-DA122C448D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7"/>
          <a:stretch/>
        </p:blipFill>
        <p:spPr bwMode="auto">
          <a:xfrm>
            <a:off x="7457072" y="100939"/>
            <a:ext cx="1616041" cy="210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29AC05C-D2D1-4260-B85D-2012C1FC0F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 l="-21000" r="-21000"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/>
          <p:nvPr/>
        </p:nvSpPr>
        <p:spPr>
          <a:xfrm>
            <a:off x="251520" y="188640"/>
            <a:ext cx="8712968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4800" b="1" cap="none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DC2629-CCC2-4F45-9328-7B5AD7BBB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7"/>
          <a:stretch/>
        </p:blipFill>
        <p:spPr bwMode="auto">
          <a:xfrm>
            <a:off x="7458220" y="36595"/>
            <a:ext cx="1366185" cy="168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C08133-609F-E08E-82C4-E1073D7471B4}"/>
              </a:ext>
            </a:extLst>
          </p:cNvPr>
          <p:cNvSpPr txBox="1"/>
          <p:nvPr/>
        </p:nvSpPr>
        <p:spPr>
          <a:xfrm>
            <a:off x="536097" y="434946"/>
            <a:ext cx="6109486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GCSE Physics Space topic: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The solar system:</a:t>
            </a:r>
          </a:p>
        </p:txBody>
      </p:sp>
      <p:pic>
        <p:nvPicPr>
          <p:cNvPr id="7" name="Picture 6" descr="Planets of the solar system with planets and stars&#10;&#10;AI-generated content may be incorrect.">
            <a:extLst>
              <a:ext uri="{FF2B5EF4-FFF2-40B4-BE49-F238E27FC236}">
                <a16:creationId xmlns:a16="http://schemas.microsoft.com/office/drawing/2014/main" id="{1AEDE70C-D6F8-8C5D-7831-B2BC962F7F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61840" y="1538396"/>
            <a:ext cx="6858000" cy="355867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52F52A9-209A-4829-A33C-C4CC366813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23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 l="-6000" r="-6000"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/>
          <p:nvPr/>
        </p:nvSpPr>
        <p:spPr>
          <a:xfrm>
            <a:off x="251520" y="188640"/>
            <a:ext cx="8712968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4800" b="1" cap="none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DC2629-CCC2-4F45-9328-7B5AD7BBB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7"/>
          <a:stretch/>
        </p:blipFill>
        <p:spPr bwMode="auto">
          <a:xfrm>
            <a:off x="7458220" y="36595"/>
            <a:ext cx="1366185" cy="168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C08133-609F-E08E-82C4-E1073D7471B4}"/>
              </a:ext>
            </a:extLst>
          </p:cNvPr>
          <p:cNvSpPr txBox="1"/>
          <p:nvPr/>
        </p:nvSpPr>
        <p:spPr>
          <a:xfrm>
            <a:off x="536097" y="434946"/>
            <a:ext cx="610948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GCSE Physics Space topic:</a:t>
            </a:r>
          </a:p>
          <a:p>
            <a:endParaRPr lang="en-US" sz="2400" dirty="0"/>
          </a:p>
          <a:p>
            <a:r>
              <a:rPr lang="en-US" sz="2400" dirty="0"/>
              <a:t>The life cycle of stars</a:t>
            </a:r>
          </a:p>
        </p:txBody>
      </p:sp>
      <p:pic>
        <p:nvPicPr>
          <p:cNvPr id="6" name="Picture 5" descr="The Life Cycle Of Stars | GCSE Physics Revision">
            <a:extLst>
              <a:ext uri="{FF2B5EF4-FFF2-40B4-BE49-F238E27FC236}">
                <a16:creationId xmlns:a16="http://schemas.microsoft.com/office/drawing/2014/main" id="{6C98D40E-9844-2B77-C65E-3B2C07AE6C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542" y="1868208"/>
            <a:ext cx="4897703" cy="3576761"/>
          </a:xfrm>
          <a:prstGeom prst="rect">
            <a:avLst/>
          </a:prstGeom>
        </p:spPr>
      </p:pic>
      <p:pic>
        <p:nvPicPr>
          <p:cNvPr id="7" name="Picture 6" descr="the Carina Nebula (NIRCam Image ...">
            <a:extLst>
              <a:ext uri="{FF2B5EF4-FFF2-40B4-BE49-F238E27FC236}">
                <a16:creationId xmlns:a16="http://schemas.microsoft.com/office/drawing/2014/main" id="{4E9AE5D9-A7F5-FA28-FDD3-4968BA3C26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5914" y="2558095"/>
            <a:ext cx="3616128" cy="20351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8AC890-5A4A-C57D-BF07-0C0E2EEBFE85}"/>
              </a:ext>
            </a:extLst>
          </p:cNvPr>
          <p:cNvSpPr txBox="1"/>
          <p:nvPr/>
        </p:nvSpPr>
        <p:spPr>
          <a:xfrm>
            <a:off x="5229477" y="4754070"/>
            <a:ext cx="332784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The carina nebula taken by the James Webb Telescope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02579B-85B4-4304-9BB3-6AA804E67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 l="-11000" r="-11000"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/>
          <p:nvPr/>
        </p:nvSpPr>
        <p:spPr>
          <a:xfrm>
            <a:off x="251520" y="188640"/>
            <a:ext cx="8712968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4800" b="1" cap="none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DC2629-CCC2-4F45-9328-7B5AD7BBB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7"/>
          <a:stretch/>
        </p:blipFill>
        <p:spPr bwMode="auto">
          <a:xfrm>
            <a:off x="7458220" y="36595"/>
            <a:ext cx="1366185" cy="168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C08133-609F-E08E-82C4-E1073D7471B4}"/>
              </a:ext>
            </a:extLst>
          </p:cNvPr>
          <p:cNvSpPr txBox="1"/>
          <p:nvPr/>
        </p:nvSpPr>
        <p:spPr>
          <a:xfrm>
            <a:off x="536097" y="434946"/>
            <a:ext cx="6109486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GCSE Physics Space topic: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The Big Bang Theory and Red Shift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7D3399-3AC8-4B68-8DAE-B3C8DA0DE1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2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26c1b8c-281d-43f6-8ece-bf0625d6290f">
      <Terms xmlns="http://schemas.microsoft.com/office/infopath/2007/PartnerControls"/>
    </lcf76f155ced4ddcb4097134ff3c332f>
    <TaxCatchAll xmlns="9dd0fa83-7b30-4f79-89de-c1b7ecac3c7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5C11E30338F44DABE551867F59C47E" ma:contentTypeVersion="16" ma:contentTypeDescription="Create a new document." ma:contentTypeScope="" ma:versionID="d0dee33b14fc87456f768d6849c8f79e">
  <xsd:schema xmlns:xsd="http://www.w3.org/2001/XMLSchema" xmlns:xs="http://www.w3.org/2001/XMLSchema" xmlns:p="http://schemas.microsoft.com/office/2006/metadata/properties" xmlns:ns2="526c1b8c-281d-43f6-8ece-bf0625d6290f" xmlns:ns3="9dd0fa83-7b30-4f79-89de-c1b7ecac3c76" targetNamespace="http://schemas.microsoft.com/office/2006/metadata/properties" ma:root="true" ma:fieldsID="e9f4ae60fb59c91b4760bed0ac94de70" ns2:_="" ns3:_="">
    <xsd:import namespace="526c1b8c-281d-43f6-8ece-bf0625d6290f"/>
    <xsd:import namespace="9dd0fa83-7b30-4f79-89de-c1b7ecac3c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6c1b8c-281d-43f6-8ece-bf0625d629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637983dc-3023-4090-93a4-c4eb3f373b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d0fa83-7b30-4f79-89de-c1b7ecac3c76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482c645e-ac8f-40c8-8953-24d6660f90b6}" ma:internalName="TaxCatchAll" ma:showField="CatchAllData" ma:web="9dd0fa83-7b30-4f79-89de-c1b7ecac3c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A85EB47-6619-4E39-8409-62B3D4684C24}">
  <ds:schemaRefs>
    <ds:schemaRef ds:uri="http://schemas.microsoft.com/office/2006/metadata/properties"/>
    <ds:schemaRef ds:uri="http://schemas.microsoft.com/office/infopath/2007/PartnerControls"/>
    <ds:schemaRef ds:uri="b857a232-82b8-498e-a724-706a9ece3733"/>
    <ds:schemaRef ds:uri="836896a9-a44d-4c51-92f3-8d2f940697e3"/>
    <ds:schemaRef ds:uri="7f01bcaf-3456-4860-90f7-2ea14275344a"/>
    <ds:schemaRef ds:uri="cc1d74fe-616e-4bb8-90c0-9c18ac9c077e"/>
  </ds:schemaRefs>
</ds:datastoreItem>
</file>

<file path=customXml/itemProps2.xml><?xml version="1.0" encoding="utf-8"?>
<ds:datastoreItem xmlns:ds="http://schemas.openxmlformats.org/officeDocument/2006/customXml" ds:itemID="{5E9E5E9E-CF30-40BA-9F6D-08A8E21236A5}"/>
</file>

<file path=customXml/itemProps3.xml><?xml version="1.0" encoding="utf-8"?>
<ds:datastoreItem xmlns:ds="http://schemas.openxmlformats.org/officeDocument/2006/customXml" ds:itemID="{CE831679-CEC2-40C4-97DB-B724F8F9DBF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425</Words>
  <Application>Microsoft Office PowerPoint</Application>
  <PresentationFormat>On-screen Show (4:3)</PresentationFormat>
  <Paragraphs>66</Paragraphs>
  <Slides>11</Slides>
  <Notes>11</Notes>
  <HiddenSlides>0</HiddenSlides>
  <MMClips>12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PowerPoint Presentation</vt:lpstr>
      <vt:lpstr>Which Jobs/Careers Involve Science? </vt:lpstr>
      <vt:lpstr>How did you get on?  Electrician, electronics engineer, satellite engineer, astronomer, power plant worker, architecture, CAD/CAM designer, computer science, network engineer, web designer, multimedia engineer, sound engineer, project manager, IT systems analysist, acoustics engineer, game designer, city planner, clinical scientist, ecologist food scientist/technologist, forensic scientist, geologist, nanotechnologist, vet, doctor, sport nutritionist, pilot.....................................................    </vt:lpstr>
      <vt:lpstr>How did you get on? Did you get any non-obvious ones?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Elio Carassale</dc:creator>
  <cp:lastModifiedBy>Mr. P. Walton</cp:lastModifiedBy>
  <cp:revision>243</cp:revision>
  <dcterms:modified xsi:type="dcterms:W3CDTF">2026-01-21T15:36:10Z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0x0101008B5C11E30338F44DABE551867F59C47E</vt:lpwstr>
  </property>
  <property fmtid="{D5CDD505-2E9C-101B-9397-08002B2CF9AE}" pid="3" name="MediaServiceImageTags">
    <vt:lpwstr/>
  </property>
</Properties>
</file>