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79" r:id="rId16"/>
    <p:sldId id="269" r:id="rId17"/>
    <p:sldId id="274" r:id="rId18"/>
    <p:sldId id="276" r:id="rId19"/>
    <p:sldId id="28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qrwVuOeZOsfUcyhqeHDIR0PT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D4517-92D5-C031-9935-4874AF818811}" v="3" dt="2026-01-29T09:29:5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1" autoAdjust="0"/>
  </p:normalViewPr>
  <p:slideViewPr>
    <p:cSldViewPr snapToGrid="0">
      <p:cViewPr varScale="1">
        <p:scale>
          <a:sx n="61" d="100"/>
          <a:sy n="61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. C. King" userId="5355c956-5640-4a20-a8dc-97de02088201" providerId="ADAL" clId="{F65562BC-76CE-48C6-9B3F-28FE13415F00}"/>
    <pc:docChg chg="modSld">
      <pc:chgData name="Miss. C. King" userId="5355c956-5640-4a20-a8dc-97de02088201" providerId="ADAL" clId="{F65562BC-76CE-48C6-9B3F-28FE13415F00}" dt="2026-01-25T19:49:01.880" v="7" actId="6549"/>
      <pc:docMkLst>
        <pc:docMk/>
      </pc:docMkLst>
      <pc:sldChg chg="modNotesTx">
        <pc:chgData name="Miss. C. King" userId="5355c956-5640-4a20-a8dc-97de02088201" providerId="ADAL" clId="{F65562BC-76CE-48C6-9B3F-28FE13415F00}" dt="2026-01-25T19:49:01.880" v="7" actId="6549"/>
        <pc:sldMkLst>
          <pc:docMk/>
          <pc:sldMk cId="0" sldId="269"/>
        </pc:sldMkLst>
      </pc:sldChg>
    </pc:docChg>
  </pc:docChgLst>
  <pc:docChgLst>
    <pc:chgData name="Mrs. D. Gregson" userId="S::gregsond@thehollins.com::19d2b599-82b6-4490-b860-1cf14d52e22f" providerId="AD" clId="Web-{E5CD4517-92D5-C031-9935-4874AF818811}"/>
    <pc:docChg chg="modSld">
      <pc:chgData name="Mrs. D. Gregson" userId="S::gregsond@thehollins.com::19d2b599-82b6-4490-b860-1cf14d52e22f" providerId="AD" clId="Web-{E5CD4517-92D5-C031-9935-4874AF818811}" dt="2026-01-29T09:29:56.092" v="2"/>
      <pc:docMkLst>
        <pc:docMk/>
      </pc:docMkLst>
      <pc:sldChg chg="modSp modMedia">
        <pc:chgData name="Mrs. D. Gregson" userId="S::gregsond@thehollins.com::19d2b599-82b6-4490-b860-1cf14d52e22f" providerId="AD" clId="Web-{E5CD4517-92D5-C031-9935-4874AF818811}" dt="2026-01-29T09:29:56.092" v="2"/>
        <pc:sldMkLst>
          <pc:docMk/>
          <pc:sldMk cId="0" sldId="256"/>
        </pc:sldMkLst>
        <pc:picChg chg="mod">
          <ac:chgData name="Mrs. D. Gregson" userId="S::gregsond@thehollins.com::19d2b599-82b6-4490-b860-1cf14d52e22f" providerId="AD" clId="Web-{E5CD4517-92D5-C031-9935-4874AF818811}" dt="2026-01-29T09:29:56.092" v="2"/>
          <ac:picMkLst>
            <pc:docMk/>
            <pc:sldMk cId="0" sldId="256"/>
            <ac:picMk id="2" creationId="{5B897D00-7F05-4A32-BE25-DE56110A88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39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jpg"/><Relationship Id="rId2" Type="http://schemas.openxmlformats.org/officeDocument/2006/relationships/audio" Target="../media/media1.m4a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jp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5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0.jpe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jpg"/><Relationship Id="rId2" Type="http://schemas.openxmlformats.org/officeDocument/2006/relationships/audio" Target="../media/media2.m4a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jp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jpg"/><Relationship Id="rId11" Type="http://schemas.openxmlformats.org/officeDocument/2006/relationships/image" Target="../media/image17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4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4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4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5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5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8688388" y="4292601"/>
            <a:ext cx="197961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 descr="Image result for david beckham playing for real madrid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610" y="1988864"/>
            <a:ext cx="1665287" cy="157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3463" y="312738"/>
            <a:ext cx="1704975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 descr="Image result for celebs who speak different languages"/>
          <p:cNvSpPr/>
          <p:nvPr/>
        </p:nvSpPr>
        <p:spPr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7224" y="3636232"/>
            <a:ext cx="1181100" cy="14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271" y="5390680"/>
            <a:ext cx="1909763" cy="137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7586" y="112894"/>
            <a:ext cx="1243013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David Beckham sparks huge debate with photo of his 'favourite' meal - Irish  Mirror On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4796" y="1593293"/>
            <a:ext cx="1711326" cy="17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Tom Hiddleston reveals Loki TV spinoff in the works | Television | The  Guardia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68970" y="2294513"/>
            <a:ext cx="1592263" cy="15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Romelu Lukaku - SOCCER News, Rumors, &amp; Updates | FOX Sport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24242" y="3956574"/>
            <a:ext cx="1868169" cy="186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Argentina vs Netherlands: 'Aging genius' Lionel Messi looking to inspire La  Celeste | CN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14094" y="377851"/>
            <a:ext cx="2724151" cy="153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Novak Djokovic admits to breaking COVID isolation rules while positive –  POLITIC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969" y="218860"/>
            <a:ext cx="2479646" cy="13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Emma Watson: 'Trans people deserve to live their lives without being  questioned' | Ents &amp; Arts News | Sky New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8126" y="3602994"/>
            <a:ext cx="2703512" cy="15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Timothée Chalamet Says Coming To Terms With Yourself Is The Real Journey -  RSNG US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73653" y="144600"/>
            <a:ext cx="1975154" cy="256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Camille Razat, Lucas Bravo &quot;Emily in Paris&quot; PaleyFest LA 2022 Red Carpet -  video Dailymotio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539630" y="5065139"/>
            <a:ext cx="2919412" cy="164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French The Kid - YouTub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667000" y="4597348"/>
            <a:ext cx="2260651" cy="226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Is Thor: Love And Thunder Chris Hemsworth's last Marvel film?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023688" y="1797507"/>
            <a:ext cx="1872395" cy="124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Serena Williams says she intends to retire from tennis after the U.S. Open  : NPR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43117" y="3920992"/>
            <a:ext cx="1982973" cy="148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3614777" y="2354489"/>
            <a:ext cx="3206061" cy="226065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do all these people have in common?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97D00-7F05-4A32-BE25-DE56110A8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"/>
    </mc:Choice>
    <mc:Fallback xmlns="">
      <p:transition spd="slow" advTm="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/>
        </p:nvSpPr>
        <p:spPr>
          <a:xfrm>
            <a:off x="8006331" y="4030619"/>
            <a:ext cx="2566987" cy="1477328"/>
          </a:xfrm>
          <a:prstGeom prst="rect">
            <a:avLst/>
          </a:prstGeom>
          <a:solidFill>
            <a:srgbClr val="99FF66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Over 1/3 of businesses want people specifically for their language skills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8053389" y="1227139"/>
            <a:ext cx="2435225" cy="923925"/>
          </a:xfrm>
          <a:prstGeom prst="rect">
            <a:avLst/>
          </a:prstGeom>
          <a:solidFill>
            <a:srgbClr val="CCECFF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75% of the world’s population does not speak English at all</a:t>
            </a:r>
            <a:endParaRPr/>
          </a:p>
        </p:txBody>
      </p:sp>
      <p:pic>
        <p:nvPicPr>
          <p:cNvPr id="226" name="Google Shape;226;p10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7" name="Google Shape;227;p10"/>
          <p:cNvSpPr txBox="1"/>
          <p:nvPr/>
        </p:nvSpPr>
        <p:spPr>
          <a:xfrm>
            <a:off x="8053389" y="5529435"/>
            <a:ext cx="2579687" cy="1200329"/>
          </a:xfrm>
          <a:prstGeom prst="rect">
            <a:avLst/>
          </a:prstGeom>
          <a:solidFill>
            <a:srgbClr val="99FF66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People with a language can expect a 20% increase in salary in certain jobs</a:t>
            </a:r>
            <a:endParaRPr/>
          </a:p>
        </p:txBody>
      </p:sp>
      <p:grpSp>
        <p:nvGrpSpPr>
          <p:cNvPr id="228" name="Google Shape;228;p10"/>
          <p:cNvGrpSpPr/>
          <p:nvPr/>
        </p:nvGrpSpPr>
        <p:grpSpPr>
          <a:xfrm>
            <a:off x="7988685" y="2187987"/>
            <a:ext cx="2392091" cy="1842632"/>
            <a:chOff x="6240667" y="2289472"/>
            <a:chExt cx="2433896" cy="2068076"/>
          </a:xfrm>
        </p:grpSpPr>
        <p:sp>
          <p:nvSpPr>
            <p:cNvPr id="229" name="Google Shape;229;p10"/>
            <p:cNvSpPr txBox="1"/>
            <p:nvPr/>
          </p:nvSpPr>
          <p:spPr>
            <a:xfrm>
              <a:off x="6240667" y="2289472"/>
              <a:ext cx="2433896" cy="2068076"/>
            </a:xfrm>
            <a:prstGeom prst="rect">
              <a:avLst/>
            </a:prstGeom>
            <a:solidFill>
              <a:srgbClr val="CCECFF">
                <a:alpha val="59607"/>
              </a:srgb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Rounded"/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Benefits of speaking a language when travelling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230" name="Google Shape;230;p10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88076" y="3671748"/>
              <a:ext cx="2386486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10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232" name="Google Shape;232;p10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233" name="Google Shape;233;p10" descr="Learning Languag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234" name="Google Shape;234;p10"/>
          <p:cNvSpPr txBox="1"/>
          <p:nvPr/>
        </p:nvSpPr>
        <p:spPr>
          <a:xfrm>
            <a:off x="1552880" y="4652272"/>
            <a:ext cx="2536825" cy="1754326"/>
          </a:xfrm>
          <a:prstGeom prst="rect">
            <a:avLst/>
          </a:prstGeom>
          <a:solidFill>
            <a:srgbClr val="FADBC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who study a foreign language do better than their classmates in exams – it actually makes you more intelligent!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D8AE3-9D54-441A-9828-709A7829D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6498-BB81-4DAA-9431-F8EFEDE9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443" y="-259343"/>
            <a:ext cx="10515600" cy="1325563"/>
          </a:xfrm>
        </p:spPr>
        <p:txBody>
          <a:bodyPr/>
          <a:lstStyle/>
          <a:p>
            <a:endParaRPr lang="en-GB" u="sng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B56ECA6-9B11-45F8-8BAA-FAE1AC176364}"/>
              </a:ext>
            </a:extLst>
          </p:cNvPr>
          <p:cNvSpPr/>
          <p:nvPr/>
        </p:nvSpPr>
        <p:spPr>
          <a:xfrm>
            <a:off x="-1181145" y="-259343"/>
            <a:ext cx="6779057" cy="48822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You have already </a:t>
            </a:r>
            <a:r>
              <a:rPr lang="en-GB" sz="2000" b="1" dirty="0">
                <a:solidFill>
                  <a:schemeClr val="tx1"/>
                </a:solidFill>
              </a:rPr>
              <a:t>specialised</a:t>
            </a:r>
            <a:r>
              <a:rPr lang="en-GB" sz="2000" dirty="0">
                <a:solidFill>
                  <a:schemeClr val="tx1"/>
                </a:solidFill>
              </a:rPr>
              <a:t> in one language since Year 7 – </a:t>
            </a:r>
            <a:r>
              <a:rPr lang="en-GB" sz="2000" b="1" dirty="0">
                <a:solidFill>
                  <a:schemeClr val="tx1"/>
                </a:solidFill>
              </a:rPr>
              <a:t>only our second year group to ever do this!  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FA5A1BC-418C-429A-A25E-8800D2DA8974}"/>
              </a:ext>
            </a:extLst>
          </p:cNvPr>
          <p:cNvSpPr/>
          <p:nvPr/>
        </p:nvSpPr>
        <p:spPr>
          <a:xfrm>
            <a:off x="6463990" y="-504727"/>
            <a:ext cx="7508488" cy="53730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You will be the third year group to do the </a:t>
            </a:r>
            <a:r>
              <a:rPr lang="en-GB" sz="2000" b="1" dirty="0">
                <a:solidFill>
                  <a:schemeClr val="tx1"/>
                </a:solidFill>
              </a:rPr>
              <a:t>NEW GCSE </a:t>
            </a:r>
            <a:r>
              <a:rPr lang="en-GB" sz="2000" dirty="0">
                <a:solidFill>
                  <a:schemeClr val="tx1"/>
                </a:solidFill>
              </a:rPr>
              <a:t>French and Spanish course. It is </a:t>
            </a:r>
            <a:r>
              <a:rPr lang="en-GB" sz="2000" b="1" dirty="0">
                <a:solidFill>
                  <a:schemeClr val="tx1"/>
                </a:solidFill>
              </a:rPr>
              <a:t>more accessible and manageable </a:t>
            </a:r>
            <a:r>
              <a:rPr lang="en-GB" sz="2000" dirty="0">
                <a:solidFill>
                  <a:schemeClr val="tx1"/>
                </a:solidFill>
              </a:rPr>
              <a:t>than the old one. 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3C2C3A1-57EE-439E-B49E-8A10EA93DCE2}"/>
              </a:ext>
            </a:extLst>
          </p:cNvPr>
          <p:cNvSpPr/>
          <p:nvPr/>
        </p:nvSpPr>
        <p:spPr>
          <a:xfrm>
            <a:off x="2341756" y="1710649"/>
            <a:ext cx="7508488" cy="53730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Our department has been praised for </a:t>
            </a:r>
            <a:r>
              <a:rPr lang="en-GB" sz="2000" b="1" dirty="0">
                <a:solidFill>
                  <a:schemeClr val="tx1"/>
                </a:solidFill>
              </a:rPr>
              <a:t>high levels of speaking </a:t>
            </a:r>
            <a:r>
              <a:rPr lang="en-GB" sz="2000" dirty="0">
                <a:solidFill>
                  <a:schemeClr val="tx1"/>
                </a:solidFill>
              </a:rPr>
              <a:t>in class. This makes you more </a:t>
            </a:r>
            <a:r>
              <a:rPr lang="en-GB" sz="2000" b="1" dirty="0">
                <a:solidFill>
                  <a:schemeClr val="tx1"/>
                </a:solidFill>
              </a:rPr>
              <a:t>able, confident </a:t>
            </a:r>
            <a:r>
              <a:rPr lang="en-GB" sz="2000" dirty="0">
                <a:solidFill>
                  <a:schemeClr val="tx1"/>
                </a:solidFill>
              </a:rPr>
              <a:t>learners than in other schools!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B56B0B-6E4C-4FEF-9208-DB7143A57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9"/>
    </mc:Choice>
    <mc:Fallback xmlns="">
      <p:transition spd="slow" advTm="3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>
            <a:spLocks noGrp="1"/>
          </p:cNvSpPr>
          <p:nvPr>
            <p:ph type="subTitle" idx="4294967295"/>
          </p:nvPr>
        </p:nvSpPr>
        <p:spPr>
          <a:xfrm>
            <a:off x="1255765" y="982756"/>
            <a:ext cx="91440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sng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you’ll study: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1) People and lifestyle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dirty="0"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" name="Google Shape;243;p11" descr="Image result for family and friend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490" y="1909645"/>
            <a:ext cx="2073275" cy="13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3609" y="3183774"/>
            <a:ext cx="1462088" cy="146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9924" y="5325438"/>
            <a:ext cx="1960562" cy="121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4212379" y="0"/>
            <a:ext cx="3764068" cy="8735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Course content</a:t>
            </a:r>
            <a:endParaRPr/>
          </a:p>
        </p:txBody>
      </p:sp>
      <p:sp>
        <p:nvSpPr>
          <p:cNvPr id="9" name="Google Shape;264;p12">
            <a:extLst>
              <a:ext uri="{FF2B5EF4-FFF2-40B4-BE49-F238E27FC236}">
                <a16:creationId xmlns:a16="http://schemas.microsoft.com/office/drawing/2014/main" id="{B108925A-7122-42FA-A0E1-56B7F26152A7}"/>
              </a:ext>
            </a:extLst>
          </p:cNvPr>
          <p:cNvSpPr txBox="1"/>
          <p:nvPr/>
        </p:nvSpPr>
        <p:spPr>
          <a:xfrm>
            <a:off x="6035676" y="1190625"/>
            <a:ext cx="46323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2) Popular culture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3">
            <a:extLst>
              <a:ext uri="{FF2B5EF4-FFF2-40B4-BE49-F238E27FC236}">
                <a16:creationId xmlns:a16="http://schemas.microsoft.com/office/drawing/2014/main" id="{B364CFA2-F6A1-497A-85B7-2FE3812EDA96}"/>
              </a:ext>
            </a:extLst>
          </p:cNvPr>
          <p:cNvSpPr txBox="1"/>
          <p:nvPr/>
        </p:nvSpPr>
        <p:spPr>
          <a:xfrm>
            <a:off x="1847851" y="4652963"/>
            <a:ext cx="86743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3) Communication and the world around us </a:t>
            </a:r>
            <a:endParaRPr sz="1800" b="1" i="0" u="none" strike="noStrike" cap="none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" name="Google Shape;263;p12">
            <a:extLst>
              <a:ext uri="{FF2B5EF4-FFF2-40B4-BE49-F238E27FC236}">
                <a16:creationId xmlns:a16="http://schemas.microsoft.com/office/drawing/2014/main" id="{BF945DCF-78BB-4FAD-9020-B3765CEA3B9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4657" y="5187166"/>
            <a:ext cx="2102038" cy="15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E News | Why is Social Media important for business?">
            <a:extLst>
              <a:ext uri="{FF2B5EF4-FFF2-40B4-BE49-F238E27FC236}">
                <a16:creationId xmlns:a16="http://schemas.microsoft.com/office/drawing/2014/main" id="{014DCEDD-5983-48A7-B108-6215098B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68" y="51216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283;p13">
            <a:extLst>
              <a:ext uri="{FF2B5EF4-FFF2-40B4-BE49-F238E27FC236}">
                <a16:creationId xmlns:a16="http://schemas.microsoft.com/office/drawing/2014/main" id="{4DB2D182-32DD-4FFA-A13B-537F6B9E77A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9108" y="2197373"/>
            <a:ext cx="2032000" cy="12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Where are the next Tom Cruises?': how the internet changed celebrity |  Culture | The Guardian">
            <a:extLst>
              <a:ext uri="{FF2B5EF4-FFF2-40B4-BE49-F238E27FC236}">
                <a16:creationId xmlns:a16="http://schemas.microsoft.com/office/drawing/2014/main" id="{296F40FD-0D1E-4BD0-93DB-8E2DF4F6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64" y="3113384"/>
            <a:ext cx="1854715" cy="18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8 Spanish Festivals (With Dates) In 2022: Festivals, When &amp; Where">
            <a:extLst>
              <a:ext uri="{FF2B5EF4-FFF2-40B4-BE49-F238E27FC236}">
                <a16:creationId xmlns:a16="http://schemas.microsoft.com/office/drawing/2014/main" id="{13F50B6D-BC7D-4140-84E8-1CAB215F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19" y="252150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ree benefits to joining a sports team or society at university | Student">
            <a:extLst>
              <a:ext uri="{FF2B5EF4-FFF2-40B4-BE49-F238E27FC236}">
                <a16:creationId xmlns:a16="http://schemas.microsoft.com/office/drawing/2014/main" id="{E9A7F199-B1FC-4764-A559-C6FB1B0E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28" y="1119070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947945-8503-4E7A-942B-14FBDB07F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2"/>
    </mc:Choice>
    <mc:Fallback xmlns="">
      <p:transition spd="slow" advTm="15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5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2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 descr="Image result for family and friend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 descr="Image result for speaking"/>
          <p:cNvSpPr/>
          <p:nvPr/>
        </p:nvSpPr>
        <p:spPr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1676" y="2565400"/>
            <a:ext cx="1122363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 descr="Image result for listening"/>
          <p:cNvSpPr/>
          <p:nvPr/>
        </p:nvSpPr>
        <p:spPr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0976" y="2565400"/>
            <a:ext cx="1465263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 descr="Image result for reading"/>
          <p:cNvSpPr/>
          <p:nvPr/>
        </p:nvSpPr>
        <p:spPr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7576" y="2565400"/>
            <a:ext cx="1706563" cy="115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3563" y="2565400"/>
            <a:ext cx="1173162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 txBox="1"/>
          <p:nvPr/>
        </p:nvSpPr>
        <p:spPr>
          <a:xfrm>
            <a:off x="3130550" y="4141789"/>
            <a:ext cx="65563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25%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4749800" y="4141789"/>
            <a:ext cx="65563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25%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6527800" y="4141789"/>
            <a:ext cx="65563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25%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8447089" y="4141789"/>
            <a:ext cx="6572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25%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2532062" y="1531869"/>
            <a:ext cx="71278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 written exams and one speaking assessment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Either </a:t>
            </a:r>
            <a:r>
              <a:rPr lang="en-GB" sz="1800" b="1" i="0" u="sng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Foundation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(grades 1-5) or </a:t>
            </a:r>
            <a:r>
              <a:rPr lang="en-GB" sz="1800" b="1" i="0" u="sng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Higher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(grades 4-9) tier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284546" y="344891"/>
            <a:ext cx="9820617" cy="8735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043C63-C10A-4397-8159-562B71F0B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5"/>
    </mc:Choice>
    <mc:Fallback xmlns="">
      <p:transition spd="slow" advTm="2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body" idx="1"/>
          </p:nvPr>
        </p:nvSpPr>
        <p:spPr>
          <a:xfrm>
            <a:off x="167780" y="1221661"/>
            <a:ext cx="12024220" cy="393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…have</a:t>
            </a:r>
            <a:r>
              <a:rPr lang="en-GB" sz="5400" b="1" dirty="0">
                <a:latin typeface="Arial Rounded"/>
                <a:ea typeface="Arial Rounded"/>
                <a:cs typeface="Arial Rounded"/>
                <a:sym typeface="Arial Rounded"/>
              </a:rPr>
              <a:t> high </a:t>
            </a: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aspirations?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…want to </a:t>
            </a:r>
            <a:r>
              <a:rPr lang="en-GB" b="1" dirty="0">
                <a:highlight>
                  <a:srgbClr val="FFFF00"/>
                </a:highlight>
                <a:latin typeface="Arial Rounded"/>
                <a:ea typeface="Arial Rounded"/>
                <a:cs typeface="Arial Rounded"/>
                <a:sym typeface="Arial Rounded"/>
              </a:rPr>
              <a:t>stand out </a:t>
            </a: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when applying for jobs and colleges?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…want to earn more in your chosen career when you’re older?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  <a:ea typeface="Arial Rounded"/>
                <a:cs typeface="Arial Rounded"/>
                <a:sym typeface="Arial Rounded"/>
              </a:rPr>
              <a:t>…want to leave school with a real life skill you can use for the rest of your life?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  <a:sym typeface="Arial Rounded"/>
              </a:rPr>
              <a:t>… want to have the best chance of getting into the top universities in the country?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Arial Rounded"/>
              </a:rPr>
              <a:t>…want to travel and see more of the world?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35" name="Google Shape;335;p19"/>
          <p:cNvSpPr>
            <a:spLocks noGrp="1"/>
          </p:cNvSpPr>
          <p:nvPr>
            <p:ph type="title"/>
          </p:nvPr>
        </p:nvSpPr>
        <p:spPr>
          <a:xfrm>
            <a:off x="3120005" y="0"/>
            <a:ext cx="5805881" cy="86389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GB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you…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167780" y="5313207"/>
            <a:ext cx="115213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Then French or Spanish GCSE is for you!</a:t>
            </a:r>
            <a:endParaRPr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7C89BB-568A-4AF6-B7B1-9999363C9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3"/>
    </mc:Choice>
    <mc:Fallback xmlns="">
      <p:transition spd="slow" advTm="2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/>
          <p:nvPr/>
        </p:nvSpPr>
        <p:spPr>
          <a:xfrm>
            <a:off x="80497" y="839116"/>
            <a:ext cx="727392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•Business services 		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•Central Government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•Construction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•Creative and Media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•Engineering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•Event management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•Financial services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•Hair and Beauty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•Health, Medicine and Social Care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•Hotel and Catering management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•Land-based and Environmental work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•Law</a:t>
            </a:r>
            <a:endParaRPr dirty="0">
              <a:latin typeface="Arial Rounded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1514497" y="126228"/>
            <a:ext cx="9573633" cy="7128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Careers where languages are used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6301313" y="1012954"/>
            <a:ext cx="82804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•Local Government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•Manufacturing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•Marketing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•The Military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•Public services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•Retail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•Teaching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•Technology and computer gaming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•Translation and Interpreting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•Travel and tourism</a:t>
            </a:r>
            <a:endParaRPr dirty="0">
              <a:latin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 Rounded"/>
                <a:ea typeface="Comic Sans MS"/>
                <a:cs typeface="Comic Sans MS"/>
                <a:sym typeface="Comic Sans MS"/>
              </a:rPr>
              <a:t>•Voluntary and charitable sector</a:t>
            </a:r>
            <a:endParaRPr dirty="0">
              <a:latin typeface="Arial Rounded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30D237-42B2-47C0-9FC9-3BBD249C5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"/>
    </mc:Choice>
    <mc:Fallback xmlns="">
      <p:transition spd="slow" advTm="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10 most Inspiring Quotes about Language Learning - TRIBECA LANGUAGE">
            <a:extLst>
              <a:ext uri="{FF2B5EF4-FFF2-40B4-BE49-F238E27FC236}">
                <a16:creationId xmlns:a16="http://schemas.microsoft.com/office/drawing/2014/main" id="{35F7872C-9AC9-4CC4-8081-51A45CBC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Inspirational Quotes About Learning Languages - i-diom">
            <a:extLst>
              <a:ext uri="{FF2B5EF4-FFF2-40B4-BE49-F238E27FC236}">
                <a16:creationId xmlns:a16="http://schemas.microsoft.com/office/drawing/2014/main" id="{CC839D19-C3A5-4606-BEEC-95FC7936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32" y="3604077"/>
            <a:ext cx="4574042" cy="30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great quotes to get you in the mood for learning a new language -  Robertson Languages">
            <a:extLst>
              <a:ext uri="{FF2B5EF4-FFF2-40B4-BE49-F238E27FC236}">
                <a16:creationId xmlns:a16="http://schemas.microsoft.com/office/drawing/2014/main" id="{BA643D6F-33A1-4106-BDEA-28CCE89F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5" y="411837"/>
            <a:ext cx="5046942" cy="28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5 Best Inspirational Language Quotes">
            <a:extLst>
              <a:ext uri="{FF2B5EF4-FFF2-40B4-BE49-F238E27FC236}">
                <a16:creationId xmlns:a16="http://schemas.microsoft.com/office/drawing/2014/main" id="{6616DD57-3CC5-4C4B-80C7-CEA09AC1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74" y="3749330"/>
            <a:ext cx="4497845" cy="31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earning Languages Post-Brexit - Translation and Languages Blog |  BigTranslation">
            <a:extLst>
              <a:ext uri="{FF2B5EF4-FFF2-40B4-BE49-F238E27FC236}">
                <a16:creationId xmlns:a16="http://schemas.microsoft.com/office/drawing/2014/main" id="{BC57E4CC-30F4-4B04-9930-D25349A0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4" y="167589"/>
            <a:ext cx="3327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6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8688388" y="4292601"/>
            <a:ext cx="197961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 descr="Image result for david beckham playing for real madrid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610" y="1988864"/>
            <a:ext cx="1665287" cy="157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3463" y="312738"/>
            <a:ext cx="1704975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 descr="Image result for celebs who speak different languages"/>
          <p:cNvSpPr/>
          <p:nvPr/>
        </p:nvSpPr>
        <p:spPr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7224" y="3636232"/>
            <a:ext cx="1181100" cy="14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271" y="5390680"/>
            <a:ext cx="1909763" cy="137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7586" y="112894"/>
            <a:ext cx="1243013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 descr="David Beckham sparks huge debate with photo of his 'favourite' meal - Irish  Mirror On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4796" y="1593293"/>
            <a:ext cx="1711326" cy="17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 descr="Tom Hiddleston reveals Loki TV spinoff in the works | Television | The  Guardia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68970" y="2294513"/>
            <a:ext cx="1592263" cy="15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 descr="Romelu Lukaku - SOCCER News, Rumors, &amp; Updates | FOX Sport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24242" y="3956574"/>
            <a:ext cx="1868169" cy="186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 descr="Argentina vs Netherlands: 'Aging genius' Lionel Messi looking to inspire La  Celeste | CN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14094" y="377851"/>
            <a:ext cx="2724151" cy="153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 descr="Novak Djokovic admits to breaking COVID isolation rules while positive –  POLITIC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969" y="218860"/>
            <a:ext cx="2479646" cy="13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Emma Watson: 'Trans people deserve to live their lives without being  questioned' | Ents &amp; Arts News | Sky New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8126" y="3602994"/>
            <a:ext cx="2703512" cy="15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Timothée Chalamet Says Coming To Terms With Yourself Is The Real Journey -  RSNG US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73653" y="144600"/>
            <a:ext cx="1975154" cy="256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Camille Razat, Lucas Bravo &quot;Emily in Paris&quot; PaleyFest LA 2022 Red Carpet -  video Dailymotio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539630" y="5065139"/>
            <a:ext cx="2919412" cy="164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French The Kid - YouTub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667000" y="4597348"/>
            <a:ext cx="2260651" cy="226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Is Thor: Love And Thunder Chris Hemsworth's last Marvel film?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023688" y="1797507"/>
            <a:ext cx="1872395" cy="124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 descr="Serena Williams says she intends to retire from tennis after the U.S. Open  : NPR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43117" y="3920992"/>
            <a:ext cx="1982973" cy="148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3614777" y="2354489"/>
            <a:ext cx="3206061" cy="226065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all these people have in common?</a:t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614777" y="2354489"/>
            <a:ext cx="3206061" cy="2260651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They can all speak more than one language!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A4F33B-C4AD-4170-833E-A61532B0F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"/>
    </mc:Choice>
    <mc:Fallback xmlns="">
      <p:transition spd="slow" advTm="8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3" name="Google Shape;143;p3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857" y="1384448"/>
            <a:ext cx="1315125" cy="197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1843" y="1958182"/>
            <a:ext cx="2099360" cy="117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212" y="1484314"/>
            <a:ext cx="3328796" cy="187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 descr="How to Become Rich: 7 Smart Strategies for Building Wealt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67695" y="4235211"/>
            <a:ext cx="3186184" cy="16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 descr="10 Questions That Measure True Intelligence | Inc.co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8121" y="4292876"/>
            <a:ext cx="2924487" cy="1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74B575-3DA3-4D0A-94F6-7A111D4D3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"/>
    </mc:Choice>
    <mc:Fallback xmlns="">
      <p:transition spd="slow" advTm="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4" name="Google Shape;154;p4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BE7B7F-AE22-4C16-8CBC-1D51054AF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161" name="Google Shape;161;p5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63" name="Google Shape;163;p5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164" name="Google Shape;164;p5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BB47AC-2468-4A4B-83B9-605AD737D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171" name="Google Shape;171;p6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172" name="Google Shape;172;p6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73" name="Google Shape;173;p6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174" name="Google Shape;174;p6"/>
          <p:cNvSpPr txBox="1"/>
          <p:nvPr/>
        </p:nvSpPr>
        <p:spPr>
          <a:xfrm>
            <a:off x="1552880" y="4652272"/>
            <a:ext cx="2536825" cy="1754326"/>
          </a:xfrm>
          <a:prstGeom prst="rect">
            <a:avLst/>
          </a:prstGeom>
          <a:solidFill>
            <a:srgbClr val="FADBC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who study a foreign language do better than their classmates in exams – it actually makes you more intelligent!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7506B5-DDA9-4552-8D0E-AACD5DC1A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0"/>
    </mc:Choice>
    <mc:Fallback xmlns="">
      <p:transition spd="slow" advTm="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8053389" y="1227139"/>
            <a:ext cx="2435225" cy="923925"/>
          </a:xfrm>
          <a:prstGeom prst="rect">
            <a:avLst/>
          </a:prstGeom>
          <a:solidFill>
            <a:srgbClr val="CCECFF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75% of the world’s population does not speak English at all</a:t>
            </a:r>
            <a:endParaRPr/>
          </a:p>
        </p:txBody>
      </p:sp>
      <p:pic>
        <p:nvPicPr>
          <p:cNvPr id="182" name="Google Shape;182;p7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183" name="Google Shape;183;p7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184" name="Google Shape;184;p7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85" name="Google Shape;185;p7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186" name="Google Shape;186;p7"/>
          <p:cNvSpPr txBox="1"/>
          <p:nvPr/>
        </p:nvSpPr>
        <p:spPr>
          <a:xfrm>
            <a:off x="1552880" y="4652272"/>
            <a:ext cx="2536825" cy="1754326"/>
          </a:xfrm>
          <a:prstGeom prst="rect">
            <a:avLst/>
          </a:prstGeom>
          <a:solidFill>
            <a:srgbClr val="FADBC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who study a foreign language do better than their classmates in exams – it actually makes you more intelligent!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E7D61E-2EB7-42E8-B508-56B4FD7E4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"/>
    </mc:Choice>
    <mc:Fallback xmlns="">
      <p:transition spd="slow" advTm="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/>
        </p:nvSpPr>
        <p:spPr>
          <a:xfrm>
            <a:off x="8053389" y="1227139"/>
            <a:ext cx="2435225" cy="923925"/>
          </a:xfrm>
          <a:prstGeom prst="rect">
            <a:avLst/>
          </a:prstGeom>
          <a:solidFill>
            <a:srgbClr val="CCECFF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75% of the world’s population does not speak English at all</a:t>
            </a:r>
            <a:endParaRPr/>
          </a:p>
        </p:txBody>
      </p:sp>
      <p:pic>
        <p:nvPicPr>
          <p:cNvPr id="194" name="Google Shape;194;p8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195" name="Google Shape;195;p8"/>
          <p:cNvGrpSpPr/>
          <p:nvPr/>
        </p:nvGrpSpPr>
        <p:grpSpPr>
          <a:xfrm>
            <a:off x="7988685" y="2187987"/>
            <a:ext cx="2392091" cy="1842632"/>
            <a:chOff x="6240667" y="2289472"/>
            <a:chExt cx="2433896" cy="2068076"/>
          </a:xfrm>
        </p:grpSpPr>
        <p:sp>
          <p:nvSpPr>
            <p:cNvPr id="196" name="Google Shape;196;p8"/>
            <p:cNvSpPr txBox="1"/>
            <p:nvPr/>
          </p:nvSpPr>
          <p:spPr>
            <a:xfrm>
              <a:off x="6240667" y="2289472"/>
              <a:ext cx="2433896" cy="2068076"/>
            </a:xfrm>
            <a:prstGeom prst="rect">
              <a:avLst/>
            </a:prstGeom>
            <a:solidFill>
              <a:srgbClr val="CCECFF">
                <a:alpha val="59607"/>
              </a:srgb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Rounded"/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Benefits of speaking a language when travelling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97" name="Google Shape;197;p8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88076" y="3671748"/>
              <a:ext cx="2386486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8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199" name="Google Shape;199;p8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200" name="Google Shape;200;p8" descr="Learning Languag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201" name="Google Shape;201;p8"/>
          <p:cNvSpPr txBox="1"/>
          <p:nvPr/>
        </p:nvSpPr>
        <p:spPr>
          <a:xfrm>
            <a:off x="1552880" y="4652272"/>
            <a:ext cx="2536825" cy="1754326"/>
          </a:xfrm>
          <a:prstGeom prst="rect">
            <a:avLst/>
          </a:prstGeom>
          <a:solidFill>
            <a:srgbClr val="FADBC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who study a foreign language do better than their classmates in exams – it actually makes you more intelligent!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3CB962-4BC2-47FE-B359-D64B0E41E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/>
    </mc:Choice>
    <mc:Fallback xmlns="">
      <p:transition spd="slow" advTm="11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8006331" y="4030619"/>
            <a:ext cx="2566987" cy="1477328"/>
          </a:xfrm>
          <a:prstGeom prst="rect">
            <a:avLst/>
          </a:prstGeom>
          <a:solidFill>
            <a:srgbClr val="99FF66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Over 1/3 of businesses want people specifically for their language skills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8053389" y="1227139"/>
            <a:ext cx="2435225" cy="923925"/>
          </a:xfrm>
          <a:prstGeom prst="rect">
            <a:avLst/>
          </a:prstGeom>
          <a:solidFill>
            <a:srgbClr val="CCECFF">
              <a:alpha val="5921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75% of the world’s population does not speak English at all</a:t>
            </a:r>
            <a:endParaRPr/>
          </a:p>
        </p:txBody>
      </p:sp>
      <p:pic>
        <p:nvPicPr>
          <p:cNvPr id="210" name="Google Shape;210;p9" descr="Learning Langu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039" y="1484314"/>
            <a:ext cx="3730625" cy="4681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211" name="Google Shape;211;p9"/>
          <p:cNvGrpSpPr/>
          <p:nvPr/>
        </p:nvGrpSpPr>
        <p:grpSpPr>
          <a:xfrm>
            <a:off x="7988685" y="2187987"/>
            <a:ext cx="2392091" cy="1842632"/>
            <a:chOff x="6240667" y="2289472"/>
            <a:chExt cx="2433896" cy="2068076"/>
          </a:xfrm>
        </p:grpSpPr>
        <p:sp>
          <p:nvSpPr>
            <p:cNvPr id="212" name="Google Shape;212;p9"/>
            <p:cNvSpPr txBox="1"/>
            <p:nvPr/>
          </p:nvSpPr>
          <p:spPr>
            <a:xfrm>
              <a:off x="6240667" y="2289472"/>
              <a:ext cx="2433896" cy="2068076"/>
            </a:xfrm>
            <a:prstGeom prst="rect">
              <a:avLst/>
            </a:prstGeom>
            <a:solidFill>
              <a:srgbClr val="CCECFF">
                <a:alpha val="59607"/>
              </a:srgb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Rounded"/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Benefits of speaking a language when travelling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213" name="Google Shape;213;p9" descr="Learning Languag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88076" y="3671748"/>
              <a:ext cx="2386486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9"/>
          <p:cNvGrpSpPr/>
          <p:nvPr/>
        </p:nvGrpSpPr>
        <p:grpSpPr>
          <a:xfrm>
            <a:off x="1571624" y="3086418"/>
            <a:ext cx="2536556" cy="1477328"/>
            <a:chOff x="32484" y="4622563"/>
            <a:chExt cx="2536556" cy="1477328"/>
          </a:xfrm>
        </p:grpSpPr>
        <p:sp>
          <p:nvSpPr>
            <p:cNvPr id="215" name="Google Shape;215;p9"/>
            <p:cNvSpPr txBox="1"/>
            <p:nvPr/>
          </p:nvSpPr>
          <p:spPr>
            <a:xfrm>
              <a:off x="32484" y="4622563"/>
              <a:ext cx="2536556" cy="1477328"/>
            </a:xfrm>
            <a:prstGeom prst="rect">
              <a:avLst/>
            </a:prstGeom>
            <a:solidFill>
              <a:srgbClr val="FADBC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Mental benefits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learning languages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216" name="Google Shape;216;p9" descr="Learning Languag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371" y="5361227"/>
              <a:ext cx="2465705" cy="646430"/>
            </a:xfrm>
            <a:prstGeom prst="rect">
              <a:avLst/>
            </a:prstGeom>
            <a:solidFill>
              <a:srgbClr val="FADBC2"/>
            </a:solidFill>
            <a:ln>
              <a:noFill/>
            </a:ln>
          </p:spPr>
        </p:pic>
      </p:grpSp>
      <p:sp>
        <p:nvSpPr>
          <p:cNvPr id="217" name="Google Shape;217;p9"/>
          <p:cNvSpPr txBox="1"/>
          <p:nvPr/>
        </p:nvSpPr>
        <p:spPr>
          <a:xfrm>
            <a:off x="1552880" y="4652272"/>
            <a:ext cx="2536825" cy="1754326"/>
          </a:xfrm>
          <a:prstGeom prst="rect">
            <a:avLst/>
          </a:prstGeom>
          <a:solidFill>
            <a:srgbClr val="FADBC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who study a foreign language do better than their classmates in exams – it actually makes you more intelligent!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028464" y="111592"/>
            <a:ext cx="10174995" cy="10568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Rounded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take French or Spanish for GCSE?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1578844" y="1484314"/>
            <a:ext cx="2536825" cy="1477328"/>
          </a:xfrm>
          <a:prstGeom prst="rect">
            <a:avLst/>
          </a:prstGeom>
          <a:solidFill>
            <a:srgbClr val="FA446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Speaking another language increases your chances of meeting friends across the world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5928E-11A9-4487-9DF6-4D81D8841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"/>
    </mc:Choice>
    <mc:Fallback xmlns=""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C11E30338F44DABE551867F59C47E" ma:contentTypeVersion="16" ma:contentTypeDescription="Create a new document." ma:contentTypeScope="" ma:versionID="d0dee33b14fc87456f768d6849c8f79e">
  <xsd:schema xmlns:xsd="http://www.w3.org/2001/XMLSchema" xmlns:xs="http://www.w3.org/2001/XMLSchema" xmlns:p="http://schemas.microsoft.com/office/2006/metadata/properties" xmlns:ns2="526c1b8c-281d-43f6-8ece-bf0625d6290f" xmlns:ns3="9dd0fa83-7b30-4f79-89de-c1b7ecac3c76" targetNamespace="http://schemas.microsoft.com/office/2006/metadata/properties" ma:root="true" ma:fieldsID="e9f4ae60fb59c91b4760bed0ac94de70" ns2:_="" ns3:_="">
    <xsd:import namespace="526c1b8c-281d-43f6-8ece-bf0625d6290f"/>
    <xsd:import namespace="9dd0fa83-7b30-4f79-89de-c1b7ecac3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c1b8c-281d-43f6-8ece-bf0625d62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37983dc-3023-4090-93a4-c4eb3f373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0fa83-7b30-4f79-89de-c1b7ecac3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82c645e-ac8f-40c8-8953-24d6660f90b6}" ma:internalName="TaxCatchAll" ma:showField="CatchAllData" ma:web="9dd0fa83-7b30-4f79-89de-c1b7ecac3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6c1b8c-281d-43f6-8ece-bf0625d6290f">
      <Terms xmlns="http://schemas.microsoft.com/office/infopath/2007/PartnerControls"/>
    </lcf76f155ced4ddcb4097134ff3c332f>
    <TaxCatchAll xmlns="9dd0fa83-7b30-4f79-89de-c1b7ecac3c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AE4BD0-CB31-453E-B4D8-076CEA886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c1b8c-281d-43f6-8ece-bf0625d6290f"/>
    <ds:schemaRef ds:uri="9dd0fa83-7b30-4f79-89de-c1b7ecac3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CF12F-63B0-452B-B60A-0A38405DF141}">
  <ds:schemaRefs>
    <ds:schemaRef ds:uri="http://schemas.microsoft.com/office/2006/metadata/properties"/>
    <ds:schemaRef ds:uri="http://schemas.microsoft.com/office/infopath/2007/PartnerControls"/>
    <ds:schemaRef ds:uri="b857a232-82b8-498e-a724-706a9ece3733"/>
    <ds:schemaRef ds:uri="836896a9-a44d-4c51-92f3-8d2f940697e3"/>
    <ds:schemaRef ds:uri="526c1b8c-281d-43f6-8ece-bf0625d6290f"/>
    <ds:schemaRef ds:uri="9dd0fa83-7b30-4f79-89de-c1b7ecac3c76"/>
  </ds:schemaRefs>
</ds:datastoreItem>
</file>

<file path=customXml/itemProps3.xml><?xml version="1.0" encoding="utf-8"?>
<ds:datastoreItem xmlns:ds="http://schemas.openxmlformats.org/officeDocument/2006/customXml" ds:itemID="{904CECFB-90BA-4C28-8EB9-ED4B8CA24C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728</Words>
  <Application>Microsoft Office PowerPoint</Application>
  <PresentationFormat>Widescreen</PresentationFormat>
  <Paragraphs>111</Paragraphs>
  <Slides>16</Slides>
  <Notes>14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Clerici</dc:creator>
  <cp:lastModifiedBy>Miss. C. King</cp:lastModifiedBy>
  <cp:revision>11</cp:revision>
  <dcterms:created xsi:type="dcterms:W3CDTF">2020-02-09T13:48:12Z</dcterms:created>
  <dcterms:modified xsi:type="dcterms:W3CDTF">2026-01-29T09:30:03Z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0x0101008B5C11E30338F44DABE551867F59C47E</vt:lpwstr>
  </property>
  <property fmtid="{D5CDD505-2E9C-101B-9397-08002B2CF9AE}" pid="3" name="MediaServiceImageTags">
    <vt:lpwstr/>
  </property>
</Properties>
</file>