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notesSlides/notesSlide3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27" r:id="rId2"/>
    <p:sldId id="260" r:id="rId3"/>
    <p:sldId id="261" r:id="rId4"/>
    <p:sldId id="262" r:id="rId5"/>
    <p:sldId id="284" r:id="rId6"/>
    <p:sldId id="279" r:id="rId7"/>
    <p:sldId id="280" r:id="rId8"/>
    <p:sldId id="278" r:id="rId9"/>
    <p:sldId id="301" r:id="rId10"/>
    <p:sldId id="295" r:id="rId11"/>
    <p:sldId id="302" r:id="rId12"/>
    <p:sldId id="310" r:id="rId13"/>
    <p:sldId id="293" r:id="rId14"/>
    <p:sldId id="311" r:id="rId15"/>
    <p:sldId id="307" r:id="rId16"/>
    <p:sldId id="313" r:id="rId17"/>
    <p:sldId id="325" r:id="rId18"/>
    <p:sldId id="314" r:id="rId19"/>
    <p:sldId id="315" r:id="rId20"/>
    <p:sldId id="317" r:id="rId21"/>
    <p:sldId id="318" r:id="rId22"/>
    <p:sldId id="319" r:id="rId23"/>
    <p:sldId id="320" r:id="rId24"/>
    <p:sldId id="321" r:id="rId25"/>
    <p:sldId id="322" r:id="rId26"/>
    <p:sldId id="328" r:id="rId27"/>
    <p:sldId id="329" r:id="rId28"/>
    <p:sldId id="316" r:id="rId29"/>
    <p:sldId id="292" r:id="rId30"/>
    <p:sldId id="286" r:id="rId31"/>
    <p:sldId id="288" r:id="rId32"/>
    <p:sldId id="287" r:id="rId33"/>
    <p:sldId id="290" r:id="rId34"/>
    <p:sldId id="289" r:id="rId35"/>
    <p:sldId id="326" r:id="rId36"/>
    <p:sldId id="273" r:id="rId37"/>
    <p:sldId id="274" r:id="rId38"/>
    <p:sldId id="275" r:id="rId39"/>
    <p:sldId id="303" r:id="rId40"/>
  </p:sldIdLst>
  <p:sldSz cx="11522075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6600"/>
    <a:srgbClr val="FF9900"/>
    <a:srgbClr val="FFFF00"/>
    <a:srgbClr val="CC00CC"/>
    <a:srgbClr val="0000FF"/>
    <a:srgbClr val="FF00F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336" y="66"/>
      </p:cViewPr>
      <p:guideLst>
        <p:guide orient="horz" pos="2160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74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549275" y="685800"/>
            <a:ext cx="57594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1EE3DE3-774C-4A46-A4D2-8E1739D8BAD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14F516-A32F-4DEC-A242-894BF1F0045D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  <p:sp>
        <p:nvSpPr>
          <p:cNvPr id="4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501296-490D-4AD3-94C6-4DD6565E2525}" type="slidenum">
              <a:rPr lang="en-GB" altLang="en-US" smtClean="0"/>
              <a:pPr>
                <a:spcBef>
                  <a:spcPct val="0"/>
                </a:spcBef>
              </a:pPr>
              <a:t>10</a:t>
            </a:fld>
            <a:endParaRPr lang="en-GB" altLang="en-US" smtClean="0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FCD891-BCB5-4801-A8F5-70C2BB9E984E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432484-16FB-4D1F-BDE1-4FE0B96FDAF2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F311AE-289D-44A2-A43A-F4FC024775C5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EB466D-8772-4836-B2F3-D79BD4457A21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 smtClean="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A8AB9C-15A4-4DF2-8476-C918DFD7B9AC}" type="slidenum">
              <a:rPr lang="en-GB" altLang="en-US" smtClean="0"/>
              <a:pPr>
                <a:spcBef>
                  <a:spcPct val="0"/>
                </a:spcBef>
              </a:pPr>
              <a:t>15</a:t>
            </a:fld>
            <a:endParaRPr lang="en-GB" altLang="en-US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E77C9A-9C50-40C7-BAEC-F1E35FD75A12}" type="slidenum">
              <a:rPr lang="en-GB" altLang="en-US" smtClean="0"/>
              <a:pPr>
                <a:spcBef>
                  <a:spcPct val="0"/>
                </a:spcBef>
              </a:pPr>
              <a:t>16</a:t>
            </a:fld>
            <a:endParaRPr lang="en-GB" altLang="en-US" smtClean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C5C3A5-39F8-4C89-851C-BA6690B7CA32}" type="slidenum">
              <a:rPr lang="en-GB" altLang="en-US" smtClean="0"/>
              <a:pPr>
                <a:spcBef>
                  <a:spcPct val="0"/>
                </a:spcBef>
              </a:pPr>
              <a:t>17</a:t>
            </a:fld>
            <a:endParaRPr lang="en-GB" altLang="en-US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38030A-0653-4C76-820D-FC08BA8475A6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E24C6D-3833-4F04-A098-B38B9EC27622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599D4D-DE03-4DFB-8E72-241A9BFD42DF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  <p:sp>
        <p:nvSpPr>
          <p:cNvPr id="6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A6242B-D306-4456-A48A-4C155FA3419F}" type="slidenum">
              <a:rPr lang="en-GB" altLang="en-US" smtClean="0"/>
              <a:pPr>
                <a:spcBef>
                  <a:spcPct val="0"/>
                </a:spcBef>
              </a:pPr>
              <a:t>28</a:t>
            </a:fld>
            <a:endParaRPr lang="en-GB" altLang="en-US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F80919-816C-402B-8520-E9AAD1089C7F}" type="slidenum">
              <a:rPr lang="en-GB" altLang="en-US" smtClean="0"/>
              <a:pPr>
                <a:spcBef>
                  <a:spcPct val="0"/>
                </a:spcBef>
              </a:pPr>
              <a:t>29</a:t>
            </a:fld>
            <a:endParaRPr lang="en-GB" altLang="en-US" smtClean="0"/>
          </a:p>
        </p:txBody>
      </p:sp>
      <p:sp>
        <p:nvSpPr>
          <p:cNvPr id="532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C007F1-4283-40C4-8023-81FF8ECF2990}" type="slidenum">
              <a:rPr lang="en-GB" altLang="en-US" smtClean="0"/>
              <a:pPr>
                <a:spcBef>
                  <a:spcPct val="0"/>
                </a:spcBef>
              </a:pPr>
              <a:t>30</a:t>
            </a:fld>
            <a:endParaRPr lang="en-GB" altLang="en-US" smtClean="0"/>
          </a:p>
        </p:txBody>
      </p:sp>
      <p:sp>
        <p:nvSpPr>
          <p:cNvPr id="552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86C8D6-4406-4DBF-8A8B-0A69BC90FB97}" type="slidenum">
              <a:rPr lang="en-GB" altLang="en-US" smtClean="0"/>
              <a:pPr>
                <a:spcBef>
                  <a:spcPct val="0"/>
                </a:spcBef>
              </a:pPr>
              <a:t>31</a:t>
            </a:fld>
            <a:endParaRPr lang="en-GB" altLang="en-US" smtClean="0"/>
          </a:p>
        </p:txBody>
      </p:sp>
      <p:sp>
        <p:nvSpPr>
          <p:cNvPr id="573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BE120E-5BFA-4675-84C5-43069021041C}" type="slidenum">
              <a:rPr lang="en-GB" altLang="en-US" smtClean="0"/>
              <a:pPr>
                <a:spcBef>
                  <a:spcPct val="0"/>
                </a:spcBef>
              </a:pPr>
              <a:t>32</a:t>
            </a:fld>
            <a:endParaRPr lang="en-GB" altLang="en-US" smtClean="0"/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0EE4DA-3B1E-4D75-B133-17D31BC328C0}" type="slidenum">
              <a:rPr lang="en-GB" altLang="en-US" smtClean="0"/>
              <a:pPr>
                <a:spcBef>
                  <a:spcPct val="0"/>
                </a:spcBef>
              </a:pPr>
              <a:t>33</a:t>
            </a:fld>
            <a:endParaRPr lang="en-GB" altLang="en-US" smtClean="0"/>
          </a:p>
        </p:txBody>
      </p:sp>
      <p:sp>
        <p:nvSpPr>
          <p:cNvPr id="614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CB157B-2104-48E9-8FC2-0A0780969D1D}" type="slidenum">
              <a:rPr lang="en-GB" altLang="en-US" smtClean="0"/>
              <a:pPr>
                <a:spcBef>
                  <a:spcPct val="0"/>
                </a:spcBef>
              </a:pPr>
              <a:t>34</a:t>
            </a:fld>
            <a:endParaRPr lang="en-GB" altLang="en-US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B5B0B8-86C0-438A-A09D-22A648307CD8}" type="slidenum">
              <a:rPr lang="en-GB" altLang="en-US" smtClean="0"/>
              <a:pPr>
                <a:spcBef>
                  <a:spcPct val="0"/>
                </a:spcBef>
              </a:pPr>
              <a:t>35</a:t>
            </a:fld>
            <a:endParaRPr lang="en-GB" altLang="en-US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F52693-66F8-4347-B554-CC1D0792B74A}" type="slidenum">
              <a:rPr lang="en-GB" altLang="en-US" smtClean="0"/>
              <a:pPr>
                <a:spcBef>
                  <a:spcPct val="0"/>
                </a:spcBef>
              </a:pPr>
              <a:t>36</a:t>
            </a:fld>
            <a:endParaRPr lang="en-GB" altLang="en-US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82A8AC-1A5B-433B-B4B4-BA9E9D3CBD65}" type="slidenum">
              <a:rPr lang="en-GB" altLang="en-US" smtClean="0"/>
              <a:pPr>
                <a:spcBef>
                  <a:spcPct val="0"/>
                </a:spcBef>
              </a:pPr>
              <a:t>37</a:t>
            </a:fld>
            <a:endParaRPr lang="en-GB" altLang="en-US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CB1303-7E3B-4102-8A09-F92F8CFFA49B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 smtClean="0"/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6A05D2-272E-431A-8863-A4B17795318F}" type="slidenum">
              <a:rPr lang="en-GB" altLang="en-US" smtClean="0"/>
              <a:pPr>
                <a:spcBef>
                  <a:spcPct val="0"/>
                </a:spcBef>
              </a:pPr>
              <a:t>38</a:t>
            </a:fld>
            <a:endParaRPr lang="en-GB" altLang="en-US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652D94-7F02-45E3-AEC8-C83BC5B65330}" type="slidenum">
              <a:rPr lang="en-GB" altLang="en-US" smtClean="0"/>
              <a:pPr>
                <a:spcBef>
                  <a:spcPct val="0"/>
                </a:spcBef>
              </a:pPr>
              <a:t>39</a:t>
            </a:fld>
            <a:endParaRPr lang="en-GB" altLang="en-US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06252F-0700-4024-983C-478116381B33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 smtClean="0"/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BED646-2037-4CD1-BB62-00B9F7A3E7BA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 smtClean="0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6C1904-EB56-4F91-A5B6-45998A34848E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 smtClean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F0F724-A152-4FB4-A405-3CFCE88F3279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05155C-B9F8-4F0A-8ED8-104D4158399A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 smtClean="0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6425B2-127F-4020-B0B8-9C6CC9BA7162}" type="slidenum">
              <a:rPr lang="en-GB" altLang="en-US" smtClean="0"/>
              <a:pPr>
                <a:spcBef>
                  <a:spcPct val="0"/>
                </a:spcBef>
              </a:pPr>
              <a:t>9</a:t>
            </a:fld>
            <a:endParaRPr lang="en-GB" altLang="en-US" smtClean="0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600" y="2130425"/>
            <a:ext cx="979487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788" y="3886200"/>
            <a:ext cx="80645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3F006-A3E0-44AD-A03B-96905317C23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1375677"/>
      </p:ext>
    </p:extLst>
  </p:cSld>
  <p:clrMapOvr>
    <a:masterClrMapping/>
  </p:clrMapOvr>
  <p:transition spd="med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EA577-3B9E-4EF4-B1A7-6ED5071CF5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14164919"/>
      </p:ext>
    </p:extLst>
  </p:cSld>
  <p:clrMapOvr>
    <a:masterClrMapping/>
  </p:clrMapOvr>
  <p:transition spd="med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53425" y="274638"/>
            <a:ext cx="259238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263" y="274638"/>
            <a:ext cx="762476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06E9F-9BA1-4E29-9979-523D4CC9BC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8860278"/>
      </p:ext>
    </p:extLst>
  </p:cSld>
  <p:clrMapOvr>
    <a:masterClrMapping/>
  </p:clrMapOvr>
  <p:transition spd="med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EE0AB-01FA-4D6C-9449-67E84A7A9C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4284174"/>
      </p:ext>
    </p:extLst>
  </p:cSld>
  <p:clrMapOvr>
    <a:masterClrMapping/>
  </p:clrMapOvr>
  <p:transition spd="med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4406900"/>
            <a:ext cx="97948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638" y="2906713"/>
            <a:ext cx="97948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DD65-4831-4249-BD69-D03D7196B5B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6154612"/>
      </p:ext>
    </p:extLst>
  </p:cSld>
  <p:clrMapOvr>
    <a:masterClrMapping/>
  </p:clrMapOvr>
  <p:transition spd="med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263" y="1600200"/>
            <a:ext cx="51085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7238" y="1600200"/>
            <a:ext cx="51085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0F5A9-B931-4522-814D-E6D91AF425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7568084"/>
      </p:ext>
    </p:extLst>
  </p:cSld>
  <p:clrMapOvr>
    <a:masterClrMapping/>
  </p:clrMapOvr>
  <p:transition spd="med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3" y="1535113"/>
            <a:ext cx="50911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263" y="2174875"/>
            <a:ext cx="50911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3113" y="1535113"/>
            <a:ext cx="50927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3113" y="2174875"/>
            <a:ext cx="50927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00E70-4F6B-40DE-9C5F-3223644557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0780569"/>
      </p:ext>
    </p:extLst>
  </p:cSld>
  <p:clrMapOvr>
    <a:masterClrMapping/>
  </p:clrMapOvr>
  <p:transition spd="med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325DE-4608-4C36-BF3D-F3D1869999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1541539"/>
      </p:ext>
    </p:extLst>
  </p:cSld>
  <p:clrMapOvr>
    <a:masterClrMapping/>
  </p:clrMapOvr>
  <p:transition spd="med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01C14-5881-47F3-A6F2-C35FB1FBC65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9660450"/>
      </p:ext>
    </p:extLst>
  </p:cSld>
  <p:clrMapOvr>
    <a:masterClrMapping/>
  </p:clrMapOvr>
  <p:transition spd="med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273050"/>
            <a:ext cx="37909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5325" y="273050"/>
            <a:ext cx="64404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263" y="1435100"/>
            <a:ext cx="37909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D39AA-2A80-4A0E-855B-052AAA2C84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1177079"/>
      </p:ext>
    </p:extLst>
  </p:cSld>
  <p:clrMapOvr>
    <a:masterClrMapping/>
  </p:clrMapOvr>
  <p:transition spd="med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013" y="4800600"/>
            <a:ext cx="691197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9013" y="612775"/>
            <a:ext cx="69119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9013" y="5367338"/>
            <a:ext cx="69119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5BC9A-F092-4C61-B5F4-A7706D2E54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0608096"/>
      </p:ext>
    </p:extLst>
  </p:cSld>
  <p:clrMapOvr>
    <a:masterClrMapping/>
  </p:clrMapOvr>
  <p:transition spd="med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6263" y="274638"/>
            <a:ext cx="10369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6263" y="1600200"/>
            <a:ext cx="103695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6263" y="6245225"/>
            <a:ext cx="26876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37000" y="6245225"/>
            <a:ext cx="36480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8175" y="6245225"/>
            <a:ext cx="26876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186BA87-F9BD-462F-A75E-F7F6630A63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6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eg"/><Relationship Id="rId2" Type="http://schemas.microsoft.com/office/2007/relationships/media" Target="../media/media1.m4a"/><Relationship Id="rId1" Type="http://schemas.openxmlformats.org/officeDocument/2006/relationships/audio" Target="file:///E:\000.%202023-2024\YEAR%209%20Options%20Assembly\didyouknow.mp3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2.jpeg"/><Relationship Id="rId2" Type="http://schemas.microsoft.com/office/2007/relationships/media" Target="../media/media18.m4a"/><Relationship Id="rId1" Type="http://schemas.openxmlformats.org/officeDocument/2006/relationships/audio" Target="file:///E:\000.%202023-2024\YEAR%209%20Options%20Assembly\didyouknow.mp3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2.jpeg"/><Relationship Id="rId2" Type="http://schemas.microsoft.com/office/2007/relationships/media" Target="../media/media19.m4a"/><Relationship Id="rId1" Type="http://schemas.openxmlformats.org/officeDocument/2006/relationships/audio" Target="file:///E:\000.%202023-2024\YEAR%209%20Options%20Assembly\didyouknow.mp3" TargetMode="Externa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http://www.thesundaytimes.co.uk/sto/multimedia/dynamic/00116/British-soldier-102_116288k.jpg" TargetMode="Externa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http://blog.followingtheancientpaths.org/wp-content/uploads/2012/05/13-things-teacher-af.jpg" TargetMode="Externa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http://www.offthekerb.co.uk/cms3d02.jpg" TargetMode="External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http://www.disbealig.com/_images/_dapics/alig_dapics_7.jpg" TargetMode="External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dyouknow.mp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381750"/>
            <a:ext cx="384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Did you know?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697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7"/>
          <p:cNvSpPr>
            <a:spLocks noChangeArrowheads="1" noChangeShapeType="1" noTextEdit="1"/>
          </p:cNvSpPr>
          <p:nvPr/>
        </p:nvSpPr>
        <p:spPr bwMode="auto">
          <a:xfrm>
            <a:off x="407988" y="598488"/>
            <a:ext cx="6807200" cy="1254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Century Gothic" panose="020B0502020202020204" pitchFamily="34" charset="0"/>
              </a:rPr>
              <a:t>GCSE HISTORY!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id you know?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4288"/>
            <a:ext cx="11569701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701675" y="887413"/>
            <a:ext cx="6589713" cy="5083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87375" y="577850"/>
            <a:ext cx="64293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9600" b="1">
                <a:solidFill>
                  <a:schemeClr val="bg1"/>
                </a:solidFill>
                <a:latin typeface="Arial Black" panose="020B0A04020102020204" pitchFamily="34" charset="0"/>
              </a:rPr>
              <a:t>AT GCSE HISTORY LEVEL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09550" y="5102225"/>
            <a:ext cx="7573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4800" b="1">
                <a:solidFill>
                  <a:schemeClr val="bg1"/>
                </a:solidFill>
              </a:rPr>
              <a:t>you will study…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188207" y="-7281"/>
            <a:ext cx="11119021" cy="65926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4097338" y="5302250"/>
            <a:ext cx="742473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9600" b="1" dirty="0">
                <a:solidFill>
                  <a:srgbClr val="0066FF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  <a:cs typeface="Arial" charset="0"/>
              </a:rPr>
              <a:t>World War 1!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" decel="100000"/>
                                        <p:tgtEl>
                                          <p:spTgt spid="983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" decel="100000"/>
                                        <p:tgtEl>
                                          <p:spTgt spid="983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7" y="132170"/>
            <a:ext cx="11525752" cy="673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50" y="371475"/>
            <a:ext cx="724376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88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  <a:cs typeface="Arial" charset="0"/>
              </a:rPr>
              <a:t>World War 2!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80" name="Picture 8" descr="hitler"/>
          <p:cNvPicPr>
            <a:picLocks noChangeAspect="1" noChangeArrowheads="1"/>
          </p:cNvPicPr>
          <p:nvPr/>
        </p:nvPicPr>
        <p:blipFill>
          <a:blip r:embed="rId5" cstate="print"/>
          <a:srcRect l="14548" t="682" r="3705" b="1314"/>
          <a:stretch>
            <a:fillRect/>
          </a:stretch>
        </p:blipFill>
        <p:spPr bwMode="auto">
          <a:xfrm>
            <a:off x="4802" y="608"/>
            <a:ext cx="11508306" cy="685739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763" y="5073650"/>
            <a:ext cx="114093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9600" b="1" dirty="0">
                <a:effectLst>
                  <a:glow rad="190500">
                    <a:srgbClr val="FFFF00"/>
                  </a:glow>
                </a:effectLst>
                <a:latin typeface="Cooper Black" panose="0208090404030B020404" pitchFamily="18" charset="0"/>
              </a:rPr>
              <a:t>Hitler &amp; Nazis!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1634952" cy="682751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0"/>
            <a:ext cx="11522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7200" b="1" dirty="0">
                <a:solidFill>
                  <a:srgbClr val="009900"/>
                </a:solidFill>
                <a:effectLst>
                  <a:glow rad="190500">
                    <a:srgbClr val="FFFF00"/>
                  </a:glow>
                  <a:outerShdw blurRad="38100" dist="38100" dir="2700000" algn="tl">
                    <a:srgbClr val="FFFFFF"/>
                  </a:outerShdw>
                </a:effectLst>
                <a:latin typeface="Berlin Sans FB Demi" panose="020E0802020502020306" pitchFamily="34" charset="0"/>
              </a:rPr>
              <a:t>Infamous Medieval Kings!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MedievalCastles-720x340"/>
          <p:cNvPicPr>
            <a:picLocks noChangeAspect="1" noChangeArrowheads="1"/>
          </p:cNvPicPr>
          <p:nvPr/>
        </p:nvPicPr>
        <p:blipFill>
          <a:blip r:embed="rId5"/>
          <a:srcRect l="9840" r="7498"/>
          <a:stretch>
            <a:fillRect/>
          </a:stretch>
        </p:blipFill>
        <p:spPr bwMode="auto">
          <a:xfrm>
            <a:off x="0" y="22224"/>
            <a:ext cx="11522075" cy="683577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5729288"/>
            <a:ext cx="11522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000" b="1" dirty="0">
                <a:solidFill>
                  <a:srgbClr val="FF0000"/>
                </a:solidFill>
                <a:effectLst>
                  <a:glow rad="1905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estige Elite Std" panose="02060509020206020304" pitchFamily="49" charset="0"/>
              </a:rPr>
              <a:t>Grand Medieval Castles!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11" y="1"/>
            <a:ext cx="11387164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4938" y="5780088"/>
            <a:ext cx="10982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5400" b="1">
                <a:solidFill>
                  <a:srgbClr val="FF00FF"/>
                </a:solidFill>
                <a:effectLst>
                  <a:glow rad="190500">
                    <a:srgbClr val="FFFF00"/>
                  </a:glow>
                  <a:outerShdw blurRad="38100" dist="38100" dir="2700000" algn="tl">
                    <a:srgbClr val="FFFFFF"/>
                  </a:outerShdw>
                </a:effectLst>
                <a:latin typeface="Lithos Pro Regular" panose="04020505030E02020A04" pitchFamily="82" charset="0"/>
              </a:rPr>
              <a:t>Bloody Medieval </a:t>
            </a:r>
            <a:r>
              <a:rPr lang="en-GB" altLang="en-US" sz="5400" b="1" dirty="0">
                <a:solidFill>
                  <a:srgbClr val="FF00FF"/>
                </a:solidFill>
                <a:effectLst>
                  <a:glow rad="190500">
                    <a:srgbClr val="FFFF00"/>
                  </a:glow>
                  <a:outerShdw blurRad="38100" dist="38100" dir="2700000" algn="tl">
                    <a:srgbClr val="FFFFFF"/>
                  </a:outerShdw>
                </a:effectLst>
                <a:latin typeface="Lithos Pro Regular" panose="04020505030E02020A04" pitchFamily="82" charset="0"/>
              </a:rPr>
              <a:t>Battles!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4 Exam Paper 8mm Ruled &amp; Two Margins 1 Rea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7726"/>
          <a:stretch>
            <a:fillRect/>
          </a:stretch>
        </p:blipFill>
        <p:spPr bwMode="auto">
          <a:xfrm>
            <a:off x="0" y="0"/>
            <a:ext cx="5440363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 descr="A4 Exam Paper 8mm Ruled &amp; Two Margins 1 Rea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b="7726"/>
          <a:stretch>
            <a:fillRect/>
          </a:stretch>
        </p:blipFill>
        <p:spPr bwMode="auto">
          <a:xfrm>
            <a:off x="6081713" y="2368550"/>
            <a:ext cx="5440362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440363" y="-100013"/>
            <a:ext cx="593566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8000" b="1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2 EXAMS END YEAR 11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19867734">
            <a:off x="1112838" y="1062038"/>
            <a:ext cx="31527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000" b="1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PAPER 1 50%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rot="19867734">
            <a:off x="7158038" y="3384550"/>
            <a:ext cx="31527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000" b="1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PAPER 2 50%</a:t>
            </a:r>
          </a:p>
        </p:txBody>
      </p:sp>
      <p:pic>
        <p:nvPicPr>
          <p:cNvPr id="3584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438"/>
            <a:ext cx="4056063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20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92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92" decel="100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92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92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92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92" decel="100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192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92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dyouknow.mp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381750"/>
            <a:ext cx="384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 descr="Did you know?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697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dyouknow.mp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6381750"/>
            <a:ext cx="384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 descr="Did you know?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697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8" y="1522413"/>
            <a:ext cx="6718300" cy="364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0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8738" y="304800"/>
            <a:ext cx="74168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1500" b="1" u="sng">
                <a:solidFill>
                  <a:srgbClr val="4D4D4D"/>
                </a:solidFill>
                <a:latin typeface="Century Gothic" panose="020B0502020202020204" pitchFamily="34" charset="0"/>
              </a:rPr>
              <a:t>GCSE HISTORY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41338" y="3894138"/>
            <a:ext cx="693420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6600">
                <a:solidFill>
                  <a:srgbClr val="5F5F5F"/>
                </a:solidFill>
                <a:latin typeface="Century Gothic" panose="020B0502020202020204" pitchFamily="34" charset="0"/>
              </a:rPr>
              <a:t>is useful in many different jobs….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id you know?2"/>
          <p:cNvPicPr>
            <a:picLocks noChangeAspect="1" noChangeArrowheads="1"/>
          </p:cNvPicPr>
          <p:nvPr/>
        </p:nvPicPr>
        <p:blipFill rotWithShape="1">
          <a:blip r:embed="rId5" cstate="print"/>
          <a:srcRect l="44679" t="29689"/>
          <a:stretch/>
        </p:blipFill>
        <p:spPr bwMode="auto">
          <a:xfrm>
            <a:off x="4277532" y="1373699"/>
            <a:ext cx="7268355" cy="549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Rectangle 1"/>
          <p:cNvSpPr/>
          <p:nvPr/>
        </p:nvSpPr>
        <p:spPr>
          <a:xfrm>
            <a:off x="1984375" y="744538"/>
            <a:ext cx="6477000" cy="168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31775" y="257175"/>
            <a:ext cx="95948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9600" b="1" u="sng">
                <a:solidFill>
                  <a:srgbClr val="4D4D4D"/>
                </a:solidFill>
                <a:latin typeface="Century Gothic" panose="020B0502020202020204" pitchFamily="34" charset="0"/>
              </a:rPr>
              <a:t>SOMETIMES SIZE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5450" y="1658938"/>
            <a:ext cx="91535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7200">
                <a:solidFill>
                  <a:srgbClr val="5F5F5F"/>
                </a:solidFill>
                <a:latin typeface="Century Gothic" panose="020B0502020202020204" pitchFamily="34" charset="0"/>
              </a:rPr>
              <a:t>does matter!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_fi" descr="http://www.thesundaytimes.co.uk/sto/multimedia/dynamic/00116/British-soldier-102_116288k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-1" y="0"/>
            <a:ext cx="778015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083050" y="155575"/>
            <a:ext cx="7315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8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mal436 BT" panose="03060802040302020203" pitchFamily="66" charset="0"/>
              </a:rPr>
              <a:t>Armed Forces!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 descr="http://blog.followingtheancientpaths.org/wp-content/uploads/2012/05/13-things-teacher-af.jpg"/>
          <p:cNvPicPr>
            <a:picLocks noChangeAspect="1" noChangeArrowheads="1"/>
          </p:cNvPicPr>
          <p:nvPr/>
        </p:nvPicPr>
        <p:blipFill>
          <a:blip r:embed="rId4" r:link="rId5"/>
          <a:srcRect l="8058" r="13344"/>
          <a:stretch>
            <a:fillRect/>
          </a:stretch>
        </p:blipFill>
        <p:spPr bwMode="auto">
          <a:xfrm>
            <a:off x="4324027" y="145144"/>
            <a:ext cx="7094974" cy="67128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133350" y="5287963"/>
            <a:ext cx="57991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9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  <a:cs typeface="Arial" charset="0"/>
              </a:rPr>
              <a:t>Teacher</a:t>
            </a:r>
            <a:r>
              <a:rPr lang="en-GB" sz="9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  <a:cs typeface="Arial" charset="0"/>
              </a:rPr>
              <a:t>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What Archaeology Is And How To Become An Archaeologist, 53% O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337" y="0"/>
            <a:ext cx="6486526" cy="674176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942182" y="5172103"/>
            <a:ext cx="114093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9600" b="1" dirty="0">
                <a:effectLst>
                  <a:glow rad="127000">
                    <a:srgbClr val="FFFF00"/>
                  </a:glow>
                </a:effectLst>
                <a:latin typeface="Cooper Black" panose="0208090404030B020404" pitchFamily="18" charset="0"/>
                <a:cs typeface="Times New Roman" panose="02020603050405020304" pitchFamily="18" charset="0"/>
              </a:rPr>
              <a:t>Archaeologist!</a:t>
            </a:r>
            <a:endParaRPr lang="en-GB" altLang="en-US" sz="9600" dirty="0">
              <a:effectLst>
                <a:glow rad="127000">
                  <a:srgbClr val="FFFF00"/>
                </a:glow>
              </a:effectLst>
              <a:latin typeface="Cooper Black" panose="0208090404030B0204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-30163"/>
            <a:ext cx="76025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2387" y="-30163"/>
            <a:ext cx="64971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9600" b="1" dirty="0">
                <a:solidFill>
                  <a:srgbClr val="009900"/>
                </a:solidFill>
                <a:effectLst>
                  <a:glow rad="127000">
                    <a:srgbClr val="FFFF00"/>
                  </a:glow>
                </a:effectLst>
                <a:latin typeface="Berlin Sans FB" panose="020E0602020502020306" pitchFamily="34" charset="0"/>
                <a:cs typeface="Times New Roman" panose="02020603050405020304" pitchFamily="18" charset="0"/>
              </a:rPr>
              <a:t>Solicitor!</a:t>
            </a:r>
            <a:endParaRPr lang="en-GB" altLang="en-US" sz="9600" dirty="0">
              <a:solidFill>
                <a:srgbClr val="009900"/>
              </a:solidFill>
              <a:effectLst>
                <a:glow rad="127000">
                  <a:srgbClr val="FFFF00"/>
                </a:glow>
              </a:effectLst>
              <a:latin typeface="Berlin Sans FB" panose="020E0602020502020306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6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" y="1107996"/>
            <a:ext cx="5912069" cy="57027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6083" name="Picture 5" descr="Lancashire Constabul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16589" r="6984" b="15846"/>
          <a:stretch>
            <a:fillRect/>
          </a:stretch>
        </p:blipFill>
        <p:spPr bwMode="auto">
          <a:xfrm>
            <a:off x="268288" y="3516313"/>
            <a:ext cx="2065337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412124" y="0"/>
            <a:ext cx="910995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GB" altLang="en-US" sz="66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Prestige Elite Std" panose="02060509020206020304" pitchFamily="49" charset="0"/>
                <a:cs typeface="Times New Roman" panose="02020603050405020304" pitchFamily="18" charset="0"/>
              </a:rPr>
              <a:t>Police </a:t>
            </a:r>
            <a:r>
              <a:rPr lang="en-GB" altLang="en-US" sz="66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  <a:latin typeface="Prestige Elite Std" panose="02060509020206020304" pitchFamily="49" charset="0"/>
                <a:cs typeface="Times New Roman" panose="02020603050405020304" pitchFamily="18" charset="0"/>
              </a:rPr>
              <a:t>Detective</a:t>
            </a:r>
            <a:r>
              <a:rPr lang="en-GB" altLang="en-US" sz="6600" b="1" dirty="0" smtClean="0">
                <a:solidFill>
                  <a:srgbClr val="FF0000"/>
                </a:solidFill>
                <a:effectLst>
                  <a:glow rad="1905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estige Elite Std" panose="02060509020206020304" pitchFamily="49" charset="0"/>
              </a:rPr>
              <a:t>!</a:t>
            </a:r>
            <a:endParaRPr lang="en-GB" altLang="en-US" sz="6600" b="1" dirty="0">
              <a:solidFill>
                <a:srgbClr val="FF0000"/>
              </a:solidFill>
              <a:effectLst>
                <a:glow rad="190500">
                  <a:srgbClr val="FFFF00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restige Elite Std" panose="02060509020206020304" pitchFamily="49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8" descr="War Correspondent"/>
          <p:cNvSpPr>
            <a:spLocks noChangeAspect="1" noChangeArrowheads="1"/>
          </p:cNvSpPr>
          <p:nvPr/>
        </p:nvSpPr>
        <p:spPr bwMode="auto">
          <a:xfrm>
            <a:off x="974725" y="2300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7108" name="Picture 12" descr="Jeremy Bowen | Experts | The Soho Agenc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3512" y="68262"/>
            <a:ext cx="7081932" cy="678973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2352" y="207225"/>
            <a:ext cx="67771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72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</a:effectLst>
                <a:latin typeface="Lithos Pro Regular" panose="04020505030E02020A04" pitchFamily="82" charset="0"/>
              </a:rPr>
              <a:t>Journalist!</a:t>
            </a:r>
            <a:endParaRPr lang="en-GB" altLang="en-US" sz="7200" dirty="0">
              <a:solidFill>
                <a:srgbClr val="FF00FF"/>
              </a:solidFill>
              <a:effectLst>
                <a:glow rad="127000">
                  <a:srgbClr val="FFFF00"/>
                </a:glow>
              </a:effectLst>
              <a:latin typeface="Lithos Pro Regular" panose="04020505030E02020A04" pitchFamily="8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8" descr="War Correspondent"/>
          <p:cNvSpPr>
            <a:spLocks noChangeAspect="1" noChangeArrowheads="1"/>
          </p:cNvSpPr>
          <p:nvPr/>
        </p:nvSpPr>
        <p:spPr bwMode="auto">
          <a:xfrm>
            <a:off x="974725" y="2300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" name="Picture 5" descr="Happy Diplomat In Formal Wear Holding Folder Free Stock Photo and Image  32062215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338"/>
            <a:ext cx="8024648" cy="592635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00738" y="0"/>
            <a:ext cx="677713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8800" b="1" dirty="0" smtClean="0">
                <a:solidFill>
                  <a:srgbClr val="009900"/>
                </a:solidFill>
                <a:effectLst>
                  <a:glow rad="127000">
                    <a:srgbClr val="FFFF00"/>
                  </a:glow>
                </a:effectLst>
                <a:latin typeface="Wicker SF" pitchFamily="2" charset="0"/>
              </a:rPr>
              <a:t>DIPLOMAT!</a:t>
            </a:r>
            <a:endParaRPr lang="en-GB" altLang="en-US" sz="8800" dirty="0">
              <a:solidFill>
                <a:srgbClr val="009900"/>
              </a:solidFill>
              <a:effectLst>
                <a:glow rad="127000">
                  <a:srgbClr val="FFFF00"/>
                </a:glow>
              </a:effectLst>
              <a:latin typeface="Wicker SF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1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8" descr="War Correspondent"/>
          <p:cNvSpPr>
            <a:spLocks noChangeAspect="1" noChangeArrowheads="1"/>
          </p:cNvSpPr>
          <p:nvPr/>
        </p:nvSpPr>
        <p:spPr bwMode="auto">
          <a:xfrm>
            <a:off x="974725" y="2300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" name="Picture 4" descr="man analyzing data in several screen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0759" y="1150882"/>
            <a:ext cx="8040412" cy="55457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9815" y="0"/>
            <a:ext cx="102544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altLang="en-US" sz="9600" b="1" dirty="0" smtClean="0">
                <a:solidFill>
                  <a:srgbClr val="00B0F0"/>
                </a:solidFill>
                <a:effectLst>
                  <a:glow rad="127000">
                    <a:srgbClr val="FFFF00"/>
                  </a:glow>
                </a:effectLst>
                <a:latin typeface="Agency FB" panose="020B0503020202020204" pitchFamily="34" charset="0"/>
              </a:rPr>
              <a:t>STOCKBROKER!</a:t>
            </a:r>
            <a:endParaRPr lang="en-GB" altLang="en-US" sz="9600" dirty="0">
              <a:solidFill>
                <a:srgbClr val="00B0F0"/>
              </a:solidFill>
              <a:effectLst>
                <a:glow rad="127000">
                  <a:srgbClr val="FFFF00"/>
                </a:glow>
              </a:effectLst>
              <a:latin typeface="Agency FB" panose="020B0503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id you know?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4288"/>
            <a:ext cx="11569701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63575" y="887413"/>
            <a:ext cx="6589713" cy="5083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550988"/>
            <a:ext cx="75787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3800" b="1">
                <a:solidFill>
                  <a:schemeClr val="bg1"/>
                </a:solidFill>
                <a:latin typeface="Arial Black" panose="020B0A04020102020204" pitchFamily="34" charset="0"/>
              </a:rPr>
              <a:t>WHAT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9863" y="3248025"/>
            <a:ext cx="7578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6000">
                <a:solidFill>
                  <a:schemeClr val="bg1"/>
                </a:solidFill>
              </a:rPr>
              <a:t>do all these people have in common?</a:t>
            </a:r>
            <a:endParaRPr lang="en-GB" altLang="en-US" sz="6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trooping%2Bthe%2Bcolour%2Bprincecharl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7113" y="88315"/>
            <a:ext cx="7382344" cy="667055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47638" y="3968750"/>
            <a:ext cx="763428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8800" b="1" u="sng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HRH                    </a:t>
            </a:r>
            <a:r>
              <a:rPr lang="en-GB" altLang="en-US" sz="88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otype Corsiva" panose="03010101010201010101" pitchFamily="66" charset="0"/>
              </a:rPr>
              <a:t>King Charles III?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78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id you know?2"/>
          <p:cNvPicPr>
            <a:picLocks noChangeAspect="1" noChangeArrowheads="1"/>
          </p:cNvPicPr>
          <p:nvPr/>
        </p:nvPicPr>
        <p:blipFill>
          <a:blip r:embed="rId5" cstate="print"/>
          <a:srcRect b="15744"/>
          <a:stretch>
            <a:fillRect/>
          </a:stretch>
        </p:blipFill>
        <p:spPr bwMode="auto">
          <a:xfrm>
            <a:off x="0" y="0"/>
            <a:ext cx="11522075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0" y="4772025"/>
            <a:ext cx="115220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000" b="1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If </a:t>
            </a:r>
            <a:r>
              <a:rPr lang="en-GB" altLang="en-US" sz="6000" b="1" u="sng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YOU</a:t>
            </a:r>
            <a:r>
              <a:rPr lang="en-GB" altLang="en-US" sz="6000" b="1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 are interested in studying  </a:t>
            </a:r>
            <a:r>
              <a:rPr lang="en-GB" altLang="en-US" sz="6000" b="1" u="sng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GCSE HISTORY</a:t>
            </a:r>
            <a:r>
              <a:rPr lang="en-GB" altLang="en-US" sz="6000" b="1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…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983" y="84647"/>
            <a:ext cx="7574423" cy="6600741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  <a:softEdge rad="317500"/>
          </a:effec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051175" y="4140200"/>
            <a:ext cx="881697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8000" b="1" u="sng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or Richard" panose="02080502050505020702" pitchFamily="18" charset="0"/>
              </a:rPr>
              <a:t>Prime Minister </a:t>
            </a:r>
            <a:r>
              <a:rPr lang="en-GB" altLang="en-US" sz="8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or Richard" panose="02080502050505020702" pitchFamily="18" charset="0"/>
              </a:rPr>
              <a:t>Winston Churchill?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0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7" name="Picture 7"/>
          <p:cNvPicPr>
            <a:picLocks noChangeAspect="1" noChangeArrowheads="1"/>
          </p:cNvPicPr>
          <p:nvPr/>
        </p:nvPicPr>
        <p:blipFill rotWithShape="1">
          <a:blip r:embed="rId5"/>
          <a:srcRect l="21818"/>
          <a:stretch/>
        </p:blipFill>
        <p:spPr bwMode="auto">
          <a:xfrm>
            <a:off x="5161973" y="73891"/>
            <a:ext cx="6360102" cy="671022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46050" y="4303713"/>
            <a:ext cx="77390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8000" b="1" u="sng" dirty="0">
                <a:solidFill>
                  <a:srgbClr val="FF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udy Old Style" panose="02020502050305020303" pitchFamily="18" charset="0"/>
              </a:rPr>
              <a:t>46</a:t>
            </a:r>
            <a:r>
              <a:rPr lang="en-GB" altLang="en-US" sz="8000" b="1" u="sng" baseline="30000" dirty="0">
                <a:solidFill>
                  <a:srgbClr val="FF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udy Old Style" panose="02020502050305020303" pitchFamily="18" charset="0"/>
              </a:rPr>
              <a:t>th</a:t>
            </a:r>
            <a:r>
              <a:rPr lang="en-GB" altLang="en-US" sz="8000" b="1" u="sng" dirty="0">
                <a:solidFill>
                  <a:srgbClr val="FF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udy Old Style" panose="02020502050305020303" pitchFamily="18" charset="0"/>
              </a:rPr>
              <a:t> US President</a:t>
            </a:r>
            <a:r>
              <a:rPr lang="en-GB" altLang="en-US" sz="80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udy Old Style" panose="02020502050305020303" pitchFamily="18" charset="0"/>
              </a:rPr>
              <a:t>             Joe Biden?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3" name="Picture 7" descr="http://www.offthekerb.co.uk/cms3d02.jpg"/>
          <p:cNvPicPr>
            <a:picLocks noChangeAspect="1" noChangeArrowheads="1"/>
          </p:cNvPicPr>
          <p:nvPr/>
        </p:nvPicPr>
        <p:blipFill>
          <a:blip r:embed="rId5" r:link="rId6" cstate="print">
            <a:lum bright="6000"/>
          </a:blip>
          <a:srcRect/>
          <a:stretch>
            <a:fillRect/>
          </a:stretch>
        </p:blipFill>
        <p:spPr bwMode="auto">
          <a:xfrm>
            <a:off x="-1028" y="151739"/>
            <a:ext cx="7131104" cy="6625564"/>
          </a:xfrm>
          <a:prstGeom prst="rect">
            <a:avLst/>
          </a:prstGeom>
          <a:solidFill>
            <a:srgbClr val="000000"/>
          </a:solidFill>
          <a:ln w="76200">
            <a:solidFill>
              <a:srgbClr val="00FFFF"/>
            </a:solidFill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877510" y="136241"/>
            <a:ext cx="78263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600" b="1" u="sng" dirty="0">
                <a:solidFill>
                  <a:srgbClr val="CC00CC"/>
                </a:solidFill>
                <a:effectLst>
                  <a:glow rad="127000">
                    <a:srgbClr val="FFFF00"/>
                  </a:glow>
                </a:effectLst>
                <a:latin typeface="Courier New" panose="02070309020205020404" pitchFamily="49" charset="0"/>
              </a:rPr>
              <a:t>TV Presenter</a:t>
            </a:r>
            <a:r>
              <a:rPr lang="en-GB" altLang="en-US" sz="6600" b="1" dirty="0">
                <a:solidFill>
                  <a:srgbClr val="CC00CC"/>
                </a:solidFill>
                <a:effectLst>
                  <a:glow rad="127000">
                    <a:srgbClr val="FFFF00"/>
                  </a:glow>
                </a:effectLst>
                <a:latin typeface="Courier New" panose="02070309020205020404" pitchFamily="49" charset="0"/>
              </a:rPr>
              <a:t> Jonathan Ross?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http://www.disbealig.com/_images/_dapics/alig_dapics_7.jpg"/>
          <p:cNvPicPr>
            <a:picLocks noChangeAspect="1" noChangeArrowheads="1"/>
          </p:cNvPicPr>
          <p:nvPr/>
        </p:nvPicPr>
        <p:blipFill>
          <a:blip r:embed="rId5" r:link="rId6" cstate="print"/>
          <a:srcRect l="13802" r="12227"/>
          <a:stretch>
            <a:fillRect/>
          </a:stretch>
        </p:blipFill>
        <p:spPr bwMode="auto">
          <a:xfrm>
            <a:off x="115778" y="84024"/>
            <a:ext cx="7686194" cy="6681551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5214938" y="3990975"/>
            <a:ext cx="6167437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8800" b="1" u="sng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Comedian</a:t>
            </a:r>
            <a:r>
              <a:rPr lang="en-GB" altLang="en-US" sz="8800" b="1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Ali G?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7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37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t="13369"/>
          <a:stretch/>
        </p:blipFill>
        <p:spPr bwMode="auto">
          <a:xfrm>
            <a:off x="-245624" y="1076464"/>
            <a:ext cx="6006662" cy="578153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-385763" y="-31750"/>
            <a:ext cx="11907838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600" b="1" u="sng" dirty="0" smtClean="0">
                <a:solidFill>
                  <a:srgbClr val="0066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 Ext" panose="020F0605020208020904" pitchFamily="34" charset="0"/>
              </a:rPr>
              <a:t>Uber Teachers</a:t>
            </a:r>
            <a:endParaRPr lang="en-GB" altLang="en-US" sz="6600" b="1" dirty="0">
              <a:solidFill>
                <a:srgbClr val="0066FF"/>
              </a:solidFill>
              <a:effectLst>
                <a:glow rad="127000">
                  <a:srgbClr val="FFFF00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kton Pro Ext" panose="020F0605020208020904" pitchFamily="34" charset="0"/>
            </a:endParaRPr>
          </a:p>
        </p:txBody>
      </p:sp>
      <p:pic>
        <p:nvPicPr>
          <p:cNvPr id="61444" name="Picture 4" descr="IMG123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6"/>
          <a:stretch/>
        </p:blipFill>
        <p:spPr bwMode="auto">
          <a:xfrm>
            <a:off x="5900793" y="961697"/>
            <a:ext cx="5481526" cy="578594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17513" y="1446213"/>
            <a:ext cx="4679950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5400" b="1" dirty="0">
                <a:solidFill>
                  <a:srgbClr val="0066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 Ext" panose="020F0605020208020904" pitchFamily="34" charset="0"/>
              </a:rPr>
              <a:t>Mr Watson?</a:t>
            </a:r>
          </a:p>
        </p:txBody>
      </p:sp>
      <p:sp>
        <p:nvSpPr>
          <p:cNvPr id="7" name="Rectangle 6"/>
          <p:cNvSpPr/>
          <p:nvPr/>
        </p:nvSpPr>
        <p:spPr>
          <a:xfrm>
            <a:off x="6440488" y="5540375"/>
            <a:ext cx="4686300" cy="9223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5400" b="1" dirty="0">
                <a:solidFill>
                  <a:srgbClr val="0066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 Ext" panose="020F0605020208020904" pitchFamily="34" charset="0"/>
              </a:rPr>
              <a:t>Mrs Sadler?</a:t>
            </a:r>
            <a:endParaRPr lang="en-GB" altLang="en-US" sz="5400" b="1" dirty="0">
              <a:solidFill>
                <a:srgbClr val="0066FF"/>
              </a:solidFill>
              <a:effectLst>
                <a:glow rad="127000">
                  <a:srgbClr val="FFFF00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kton Pro Ext" panose="020F06050202080209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0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682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id you know?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4288"/>
            <a:ext cx="11569701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858838" y="919163"/>
            <a:ext cx="6589712" cy="50831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effectLst>
                <a:glow rad="127000">
                  <a:srgbClr val="FFFF00"/>
                </a:glow>
              </a:effectLst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1535113"/>
            <a:ext cx="7578725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1500" b="1">
                <a:solidFill>
                  <a:schemeClr val="bg1"/>
                </a:solidFill>
                <a:latin typeface="Arial Black" panose="020B0A04020102020204" pitchFamily="34" charset="0"/>
              </a:rPr>
              <a:t>ANSWER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813" y="3006725"/>
            <a:ext cx="7578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6000">
                <a:solidFill>
                  <a:schemeClr val="bg1"/>
                </a:solidFill>
              </a:rPr>
              <a:t>They ALL studied HISTORY!</a:t>
            </a:r>
            <a:endParaRPr lang="en-GB" altLang="en-US" sz="6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id you know?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"/>
          <a:stretch>
            <a:fillRect/>
          </a:stretch>
        </p:blipFill>
        <p:spPr bwMode="auto">
          <a:xfrm>
            <a:off x="0" y="0"/>
            <a:ext cx="1152207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6"/>
          <p:cNvSpPr>
            <a:spLocks noChangeArrowheads="1" noChangeShapeType="1" noTextEdit="1"/>
          </p:cNvSpPr>
          <p:nvPr/>
        </p:nvSpPr>
        <p:spPr bwMode="auto">
          <a:xfrm>
            <a:off x="271463" y="2359025"/>
            <a:ext cx="3611562" cy="2027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</a:rPr>
              <a:t>SHiFT</a:t>
            </a:r>
          </a:p>
        </p:txBody>
      </p:sp>
      <p:sp>
        <p:nvSpPr>
          <p:cNvPr id="68611" name="WordArt 7"/>
          <p:cNvSpPr>
            <a:spLocks noChangeArrowheads="1" noChangeShapeType="1" noTextEdit="1"/>
          </p:cNvSpPr>
          <p:nvPr/>
        </p:nvSpPr>
        <p:spPr bwMode="auto">
          <a:xfrm>
            <a:off x="3941763" y="2347913"/>
            <a:ext cx="7421562" cy="2027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 Black" panose="020B0A04020102020204" pitchFamily="34" charset="0"/>
              </a:rPr>
              <a:t>HAPPENS!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8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WordArt 5"/>
          <p:cNvSpPr>
            <a:spLocks noChangeArrowheads="1" noChangeShapeType="1" noTextEdit="1"/>
          </p:cNvSpPr>
          <p:nvPr/>
        </p:nvSpPr>
        <p:spPr bwMode="auto">
          <a:xfrm>
            <a:off x="584200" y="1631950"/>
            <a:ext cx="10390188" cy="1425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</a:rPr>
              <a:t>NOW YOU</a:t>
            </a:r>
          </a:p>
        </p:txBody>
      </p:sp>
      <p:sp>
        <p:nvSpPr>
          <p:cNvPr id="70659" name="WordArt 6"/>
          <p:cNvSpPr>
            <a:spLocks noChangeArrowheads="1" noChangeShapeType="1" noTextEdit="1"/>
          </p:cNvSpPr>
          <p:nvPr/>
        </p:nvSpPr>
        <p:spPr bwMode="auto">
          <a:xfrm>
            <a:off x="557213" y="3263900"/>
            <a:ext cx="10377487" cy="1762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 Black" panose="020B0A04020102020204" pitchFamily="34" charset="0"/>
              </a:rPr>
              <a:t>KNOW!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3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6"/>
          <p:cNvSpPr>
            <a:spLocks noChangeArrowheads="1" noChangeShapeType="1" noTextEdit="1"/>
          </p:cNvSpPr>
          <p:nvPr/>
        </p:nvSpPr>
        <p:spPr bwMode="auto">
          <a:xfrm>
            <a:off x="244475" y="1693863"/>
            <a:ext cx="10955338" cy="1187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9900"/>
                </a:solidFill>
              </a:rPr>
              <a:t>CHOOSE</a:t>
            </a:r>
          </a:p>
        </p:txBody>
      </p:sp>
      <p:sp>
        <p:nvSpPr>
          <p:cNvPr id="72707" name="WordArt 7"/>
          <p:cNvSpPr>
            <a:spLocks noChangeArrowheads="1" noChangeShapeType="1" noTextEdit="1"/>
          </p:cNvSpPr>
          <p:nvPr/>
        </p:nvSpPr>
        <p:spPr bwMode="auto">
          <a:xfrm>
            <a:off x="271463" y="3165475"/>
            <a:ext cx="10991850" cy="2151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 Black" panose="020B0A04020102020204" pitchFamily="34" charset="0"/>
              </a:rPr>
              <a:t>GCSE HISTORY!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Did you know?2"/>
          <p:cNvPicPr>
            <a:picLocks noChangeAspect="1" noChangeArrowheads="1"/>
          </p:cNvPicPr>
          <p:nvPr/>
        </p:nvPicPr>
        <p:blipFill>
          <a:blip r:embed="rId5" cstate="print"/>
          <a:srcRect b="15906"/>
          <a:stretch>
            <a:fillRect/>
          </a:stretch>
        </p:blipFill>
        <p:spPr bwMode="auto">
          <a:xfrm>
            <a:off x="0" y="0"/>
            <a:ext cx="11522075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9525" y="4862513"/>
            <a:ext cx="115220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000" b="1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…then there are +</a:t>
            </a:r>
            <a:r>
              <a:rPr lang="en-GB" altLang="en-US" sz="6000" b="1" u="sng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160 PUPILS</a:t>
            </a:r>
            <a:r>
              <a:rPr lang="en-GB" altLang="en-US" sz="6000" b="1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 at this school just like </a:t>
            </a:r>
            <a:r>
              <a:rPr lang="en-GB" altLang="en-US" sz="6000" b="1" u="sng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YOU</a:t>
            </a:r>
            <a:r>
              <a:rPr lang="en-GB" altLang="en-US" sz="6000" b="1" dirty="0">
                <a:solidFill>
                  <a:srgbClr val="FF33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igh Tower Text" panose="02040502050506030303" pitchFamily="18" charset="0"/>
              </a:rPr>
              <a:t>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 descr="graduation-128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D1C2"/>
              </a:clrFrom>
              <a:clrTo>
                <a:srgbClr val="FFD1C2">
                  <a:alpha val="0"/>
                </a:srgbClr>
              </a:clrTo>
            </a:clrChange>
          </a:blip>
          <a:srcRect b="15564"/>
          <a:stretch>
            <a:fillRect/>
          </a:stretch>
        </p:blipFill>
        <p:spPr bwMode="auto">
          <a:xfrm>
            <a:off x="450341" y="1504335"/>
            <a:ext cx="10625701" cy="518021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  <a:softEdge rad="317500"/>
          </a:effectLst>
        </p:spPr>
      </p:pic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-46038" y="61913"/>
            <a:ext cx="11522076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4400" b="1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That’s </a:t>
            </a:r>
            <a:r>
              <a:rPr lang="en-GB" altLang="en-US" sz="4400" b="1" u="sng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MORE</a:t>
            </a:r>
            <a:r>
              <a:rPr lang="en-GB" altLang="en-US" sz="4400" b="1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 </a:t>
            </a:r>
            <a:r>
              <a:rPr lang="en-GB" altLang="en-US" sz="4400" b="1" dirty="0" smtClean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than the total number of </a:t>
            </a:r>
            <a:r>
              <a:rPr lang="en-GB" altLang="en-US" sz="4400" b="1" u="sng" dirty="0" smtClean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PEOPLE</a:t>
            </a:r>
            <a:r>
              <a:rPr lang="en-GB" altLang="en-US" sz="4400" b="1" dirty="0" smtClean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 sitting in this </a:t>
            </a:r>
            <a:r>
              <a:rPr lang="en-GB" altLang="en-US" sz="4400" b="1" u="sng" dirty="0" smtClean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HALL</a:t>
            </a:r>
            <a:r>
              <a:rPr lang="en-GB" altLang="en-US" sz="4400" b="1" dirty="0" smtClean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AGRounded BT" panose="020F0702020204020204" pitchFamily="34" charset="0"/>
              </a:rPr>
              <a:t>…</a:t>
            </a:r>
            <a:endParaRPr lang="en-GB" altLang="en-US" sz="4400" b="1" dirty="0">
              <a:effectLst>
                <a:glow rad="127000">
                  <a:srgbClr val="FFFF00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AGRounded BT" panose="020F0702020204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4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92" decel="100000"/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92" decel="100000"/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192" fill="hold"/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192" fill="hold"/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308" accel="100000" fill="hold">
                                          <p:stCondLst>
                                            <p:cond delay="192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id you know?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3"/>
          <a:stretch>
            <a:fillRect/>
          </a:stretch>
        </p:blipFill>
        <p:spPr bwMode="auto">
          <a:xfrm>
            <a:off x="0" y="0"/>
            <a:ext cx="11522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4635500" y="2876550"/>
            <a:ext cx="68865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6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anose="020F0603020208020904" pitchFamily="34" charset="0"/>
              </a:rPr>
              <a:t>…</a:t>
            </a:r>
            <a:r>
              <a:rPr lang="en-GB" altLang="en-US" sz="6000" b="1" u="sng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anose="020F0603020208020904" pitchFamily="34" charset="0"/>
              </a:rPr>
              <a:t>MORE</a:t>
            </a:r>
            <a:r>
              <a:rPr lang="en-GB" altLang="en-US" sz="6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anose="020F0603020208020904" pitchFamily="34" charset="0"/>
              </a:rPr>
              <a:t> than </a:t>
            </a:r>
            <a:r>
              <a:rPr lang="en-GB" altLang="en-US" sz="6000" b="1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anose="020F0603020208020904" pitchFamily="34" charset="0"/>
              </a:rPr>
              <a:t>the total number of </a:t>
            </a:r>
            <a:r>
              <a:rPr lang="en-GB" altLang="en-US" sz="6000" b="1" u="sng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anose="020F0603020208020904" pitchFamily="34" charset="0"/>
              </a:rPr>
              <a:t>HISTORY LESSONS </a:t>
            </a:r>
            <a:r>
              <a:rPr lang="en-GB" altLang="en-US" sz="6000" b="1" dirty="0" smtClean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anose="020F0603020208020904" pitchFamily="34" charset="0"/>
              </a:rPr>
              <a:t>you have in Year </a:t>
            </a:r>
            <a:r>
              <a:rPr lang="en-GB" altLang="en-US" sz="60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kton Pro" panose="020F0603020208020904" pitchFamily="34" charset="0"/>
              </a:rPr>
              <a:t>9…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yfl\AppData\Local\Microsoft\Windows\Temporary Internet Files\Content.IE5\WPSJ66AI\MPj0433198000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11"/>
          <a:stretch>
            <a:fillRect/>
          </a:stretch>
        </p:blipFill>
        <p:spPr bwMode="auto">
          <a:xfrm>
            <a:off x="6038850" y="0"/>
            <a:ext cx="5616575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-79375" y="0"/>
            <a:ext cx="626268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8000" b="1" dirty="0">
                <a:solidFill>
                  <a:srgbClr val="CC00CC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…</a:t>
            </a:r>
            <a:r>
              <a:rPr lang="en-GB" altLang="en-US" sz="8000" b="1" u="sng" dirty="0">
                <a:solidFill>
                  <a:srgbClr val="CC00CC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MORE</a:t>
            </a:r>
            <a:r>
              <a:rPr lang="en-GB" altLang="en-US" sz="8000" b="1" dirty="0">
                <a:solidFill>
                  <a:srgbClr val="CC00CC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 than any other school in </a:t>
            </a:r>
            <a:r>
              <a:rPr lang="en-GB" altLang="en-US" sz="8000" b="1" u="sng" dirty="0">
                <a:solidFill>
                  <a:srgbClr val="CC00CC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ACCRINGTON</a:t>
            </a:r>
            <a:r>
              <a:rPr lang="en-GB" altLang="en-US" sz="8000" b="1" dirty="0">
                <a:solidFill>
                  <a:srgbClr val="CC00CC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</a:rPr>
              <a:t>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83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2" descr="Did you know?2"/>
          <p:cNvPicPr>
            <a:picLocks noChangeAspect="1" noChangeArrowheads="1"/>
          </p:cNvPicPr>
          <p:nvPr/>
        </p:nvPicPr>
        <p:blipFill>
          <a:blip r:embed="rId5" cstate="print"/>
          <a:srcRect t="46011"/>
          <a:stretch>
            <a:fillRect/>
          </a:stretch>
        </p:blipFill>
        <p:spPr bwMode="auto">
          <a:xfrm>
            <a:off x="0" y="1052513"/>
            <a:ext cx="1152207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0" y="12700"/>
            <a:ext cx="115220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altLang="en-US" sz="7200" b="1" u="sng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TRANSLATION</a:t>
            </a:r>
            <a:r>
              <a:rPr lang="en-GB" altLang="en-US" sz="72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?</a:t>
            </a:r>
            <a:r>
              <a:rPr lang="en-GB" altLang="en-US" sz="4800" b="1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/>
            </a:r>
            <a:br>
              <a:rPr lang="en-GB" altLang="en-US" sz="4800" b="1" dirty="0"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</a:br>
            <a:r>
              <a:rPr lang="en-GB" altLang="en-US" sz="44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More pupils choose to study                  </a:t>
            </a:r>
            <a:r>
              <a:rPr lang="en-GB" altLang="en-US" sz="4400" b="1" u="sng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GCSE HISTORY</a:t>
            </a:r>
            <a:r>
              <a:rPr lang="en-GB" altLang="en-US" sz="44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 at </a:t>
            </a:r>
            <a:r>
              <a:rPr lang="en-GB" altLang="en-US" sz="4400" b="1" u="sng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THE HOLLINS</a:t>
            </a:r>
            <a:r>
              <a:rPr lang="en-GB" altLang="en-US" sz="44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 in  </a:t>
            </a:r>
            <a:r>
              <a:rPr lang="en-GB" altLang="en-US" sz="4400" b="1" u="sng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YEAR9</a:t>
            </a:r>
            <a:r>
              <a:rPr lang="en-GB" altLang="en-US" sz="4400" b="1" dirty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 than </a:t>
            </a:r>
            <a:r>
              <a:rPr lang="en-GB" altLang="en-US" sz="44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anywhere else…</a:t>
            </a:r>
            <a:r>
              <a:rPr lang="en-GB" altLang="en-US" sz="4800" b="1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                               </a:t>
            </a:r>
            <a:r>
              <a:rPr lang="en-GB" altLang="en-US" sz="7200" b="1" u="sng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FACT</a:t>
            </a:r>
            <a:r>
              <a:rPr lang="en-GB" altLang="en-US" sz="7200" b="1" dirty="0">
                <a:solidFill>
                  <a:srgbClr val="00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!</a:t>
            </a:r>
            <a:r>
              <a:rPr lang="en-GB" altLang="en-US" sz="4800" b="1" dirty="0">
                <a:solidFill>
                  <a:srgbClr val="FF00FF"/>
                </a:solidFill>
                <a:effectLst>
                  <a:glow rad="127000">
                    <a:srgbClr val="FFFF00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Script" panose="030B0504020000000003" pitchFamily="66" charset="0"/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9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id you know?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4288"/>
            <a:ext cx="11569701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3088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5C11E30338F44DABE551867F59C47E" ma:contentTypeVersion="16" ma:contentTypeDescription="Create a new document." ma:contentTypeScope="" ma:versionID="d0dee33b14fc87456f768d6849c8f79e">
  <xsd:schema xmlns:xsd="http://www.w3.org/2001/XMLSchema" xmlns:xs="http://www.w3.org/2001/XMLSchema" xmlns:p="http://schemas.microsoft.com/office/2006/metadata/properties" xmlns:ns2="526c1b8c-281d-43f6-8ece-bf0625d6290f" xmlns:ns3="9dd0fa83-7b30-4f79-89de-c1b7ecac3c76" targetNamespace="http://schemas.microsoft.com/office/2006/metadata/properties" ma:root="true" ma:fieldsID="e9f4ae60fb59c91b4760bed0ac94de70" ns2:_="" ns3:_="">
    <xsd:import namespace="526c1b8c-281d-43f6-8ece-bf0625d6290f"/>
    <xsd:import namespace="9dd0fa83-7b30-4f79-89de-c1b7ecac3c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c1b8c-281d-43f6-8ece-bf0625d629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37983dc-3023-4090-93a4-c4eb3f373b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0fa83-7b30-4f79-89de-c1b7ecac3c7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82c645e-ac8f-40c8-8953-24d6660f90b6}" ma:internalName="TaxCatchAll" ma:showField="CatchAllData" ma:web="9dd0fa83-7b30-4f79-89de-c1b7ecac3c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6c1b8c-281d-43f6-8ece-bf0625d6290f">
      <Terms xmlns="http://schemas.microsoft.com/office/infopath/2007/PartnerControls"/>
    </lcf76f155ced4ddcb4097134ff3c332f>
    <TaxCatchAll xmlns="9dd0fa83-7b30-4f79-89de-c1b7ecac3c76" xsi:nil="true"/>
  </documentManagement>
</p:properties>
</file>

<file path=customXml/itemProps1.xml><?xml version="1.0" encoding="utf-8"?>
<ds:datastoreItem xmlns:ds="http://schemas.openxmlformats.org/officeDocument/2006/customXml" ds:itemID="{4BCB9838-94AD-4379-9E32-A4E4094369C9}"/>
</file>

<file path=customXml/itemProps2.xml><?xml version="1.0" encoding="utf-8"?>
<ds:datastoreItem xmlns:ds="http://schemas.openxmlformats.org/officeDocument/2006/customXml" ds:itemID="{ABE3FAFE-F800-467B-A3ED-54ED6BB2D656}"/>
</file>

<file path=customXml/itemProps3.xml><?xml version="1.0" encoding="utf-8"?>
<ds:datastoreItem xmlns:ds="http://schemas.openxmlformats.org/officeDocument/2006/customXml" ds:itemID="{249FCAD0-1870-4CE4-AC49-0636B573A1E6}"/>
</file>

<file path=docProps/app.xml><?xml version="1.0" encoding="utf-8"?>
<Properties xmlns="http://schemas.openxmlformats.org/officeDocument/2006/extended-properties" xmlns:vt="http://schemas.openxmlformats.org/officeDocument/2006/docPropsVTypes">
  <TotalTime>4381</TotalTime>
  <Words>232</Words>
  <Application>Microsoft Office PowerPoint</Application>
  <PresentationFormat>Custom</PresentationFormat>
  <Paragraphs>79</Paragraphs>
  <Slides>39</Slides>
  <Notes>31</Notes>
  <HiddenSlides>0</HiddenSlides>
  <MMClips>42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7" baseType="lpstr">
      <vt:lpstr>Arial</vt:lpstr>
      <vt:lpstr>Century Gothic</vt:lpstr>
      <vt:lpstr>High Tower Text</vt:lpstr>
      <vt:lpstr>VAGRounded BT</vt:lpstr>
      <vt:lpstr>Tekton Pro</vt:lpstr>
      <vt:lpstr>Bernard MT Condensed</vt:lpstr>
      <vt:lpstr>Segoe Script</vt:lpstr>
      <vt:lpstr>Arial Black</vt:lpstr>
      <vt:lpstr>Monotype Corsiva</vt:lpstr>
      <vt:lpstr>Papyrus</vt:lpstr>
      <vt:lpstr>Berlin Sans FB Demi</vt:lpstr>
      <vt:lpstr>Prestige Elite Std</vt:lpstr>
      <vt:lpstr>Lithos Pro Regular</vt:lpstr>
      <vt:lpstr>Formal436 BT</vt:lpstr>
      <vt:lpstr>Poor Richard</vt:lpstr>
      <vt:lpstr>Goudy Old Style</vt:lpstr>
      <vt:lpstr>Tekton Pro Ext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georgeski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</dc:creator>
  <cp:lastModifiedBy>C Watson</cp:lastModifiedBy>
  <cp:revision>169</cp:revision>
  <dcterms:created xsi:type="dcterms:W3CDTF">2013-02-05T22:09:00Z</dcterms:created>
  <dcterms:modified xsi:type="dcterms:W3CDTF">2026-01-27T09:15:28Z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0x0101008B5C11E30338F44DABE551867F59C47E</vt:lpwstr>
  </property>
</Properties>
</file>